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1" r:id="rId3"/>
    <p:sldId id="272" r:id="rId4"/>
    <p:sldId id="257" r:id="rId5"/>
    <p:sldId id="258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95" r:id="rId22"/>
    <p:sldId id="288" r:id="rId23"/>
    <p:sldId id="289" r:id="rId24"/>
    <p:sldId id="290" r:id="rId25"/>
    <p:sldId id="291" r:id="rId26"/>
    <p:sldId id="292" r:id="rId27"/>
    <p:sldId id="293" r:id="rId28"/>
    <p:sldId id="294" r:id="rId29"/>
  </p:sldIdLst>
  <p:sldSz cx="10693400" cy="756126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xmlns:mc="http://schemas.openxmlformats.org/markup-compatibility/2006" xmlns:a14="http://schemas.microsoft.com/office/drawing/2010/main" val="C38E39" mc:Ignorable="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4" autoAdjust="0"/>
    <p:restoredTop sz="94660"/>
  </p:normalViewPr>
  <p:slideViewPr>
    <p:cSldViewPr>
      <p:cViewPr>
        <p:scale>
          <a:sx n="66" d="100"/>
          <a:sy n="66" d="100"/>
        </p:scale>
        <p:origin x="-1134" y="-144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4888" y="685800"/>
            <a:ext cx="4848225" cy="3429000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0386717-75D2-4AA7-B0AF-A08A2EEC3F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11529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AFBCB65-CF42-4952-887F-223401486F8F}" type="slidenum">
              <a:rPr lang="cs-CZ" sz="1200" smtClean="0"/>
              <a:pPr eaLnBrk="1" hangingPunct="1"/>
              <a:t>1</a:t>
            </a:fld>
            <a:endParaRPr lang="cs-CZ" sz="1200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 smtClean="0"/>
              <a:pPr eaLnBrk="1" hangingPunct="1"/>
              <a:t>10</a:t>
            </a:fld>
            <a:endParaRPr lang="cs-CZ" sz="120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 smtClean="0"/>
              <a:pPr eaLnBrk="1" hangingPunct="1"/>
              <a:t>11</a:t>
            </a:fld>
            <a:endParaRPr lang="cs-CZ" sz="120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 smtClean="0"/>
              <a:pPr eaLnBrk="1" hangingPunct="1"/>
              <a:t>12</a:t>
            </a:fld>
            <a:endParaRPr lang="cs-CZ" sz="120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 smtClean="0"/>
              <a:pPr eaLnBrk="1" hangingPunct="1"/>
              <a:t>13</a:t>
            </a:fld>
            <a:endParaRPr lang="cs-CZ" sz="120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 smtClean="0"/>
              <a:pPr eaLnBrk="1" hangingPunct="1"/>
              <a:t>14</a:t>
            </a:fld>
            <a:endParaRPr lang="cs-CZ" sz="120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 smtClean="0"/>
              <a:pPr eaLnBrk="1" hangingPunct="1"/>
              <a:t>15</a:t>
            </a:fld>
            <a:endParaRPr lang="cs-CZ" sz="120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 smtClean="0"/>
              <a:pPr eaLnBrk="1" hangingPunct="1"/>
              <a:t>16</a:t>
            </a:fld>
            <a:endParaRPr lang="cs-CZ" sz="120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 smtClean="0"/>
              <a:pPr eaLnBrk="1" hangingPunct="1"/>
              <a:t>17</a:t>
            </a:fld>
            <a:endParaRPr lang="cs-CZ" sz="120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 smtClean="0"/>
              <a:pPr eaLnBrk="1" hangingPunct="1"/>
              <a:t>18</a:t>
            </a:fld>
            <a:endParaRPr lang="cs-CZ" sz="120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>
                <a:solidFill>
                  <a:prstClr val="black"/>
                </a:solidFill>
              </a:rPr>
              <a:pPr eaLnBrk="1" hangingPunct="1"/>
              <a:t>19</a:t>
            </a:fld>
            <a:endParaRPr lang="cs-CZ" sz="1200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D49335-D697-4499-9318-76E15CB3FAAA}" type="slidenum">
              <a:rPr lang="cs-CZ" sz="120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pPr eaLnBrk="1" hangingPunct="1"/>
              <a:t>2</a:t>
            </a:fld>
            <a:endParaRPr lang="cs-CZ" sz="1200" smtClean="0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>
                <a:solidFill>
                  <a:prstClr val="black"/>
                </a:solidFill>
              </a:rPr>
              <a:pPr eaLnBrk="1" hangingPunct="1"/>
              <a:t>20</a:t>
            </a:fld>
            <a:endParaRPr lang="cs-CZ" sz="1200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>
                <a:solidFill>
                  <a:prstClr val="black"/>
                </a:solidFill>
              </a:rPr>
              <a:pPr eaLnBrk="1" hangingPunct="1"/>
              <a:t>21</a:t>
            </a:fld>
            <a:endParaRPr lang="cs-CZ" sz="1200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>
                <a:solidFill>
                  <a:prstClr val="black"/>
                </a:solidFill>
              </a:rPr>
              <a:pPr eaLnBrk="1" hangingPunct="1"/>
              <a:t>22</a:t>
            </a:fld>
            <a:endParaRPr lang="cs-CZ" sz="1200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>
                <a:solidFill>
                  <a:prstClr val="black"/>
                </a:solidFill>
              </a:rPr>
              <a:pPr eaLnBrk="1" hangingPunct="1"/>
              <a:t>23</a:t>
            </a:fld>
            <a:endParaRPr lang="cs-CZ" sz="1200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>
                <a:solidFill>
                  <a:prstClr val="black"/>
                </a:solidFill>
              </a:rPr>
              <a:pPr eaLnBrk="1" hangingPunct="1"/>
              <a:t>24</a:t>
            </a:fld>
            <a:endParaRPr lang="cs-CZ" sz="1200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>
                <a:solidFill>
                  <a:prstClr val="black"/>
                </a:solidFill>
              </a:rPr>
              <a:pPr eaLnBrk="1" hangingPunct="1"/>
              <a:t>25</a:t>
            </a:fld>
            <a:endParaRPr lang="cs-CZ" sz="1200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>
                <a:solidFill>
                  <a:prstClr val="black"/>
                </a:solidFill>
              </a:rPr>
              <a:pPr eaLnBrk="1" hangingPunct="1"/>
              <a:t>26</a:t>
            </a:fld>
            <a:endParaRPr lang="cs-CZ" sz="1200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>
                <a:solidFill>
                  <a:prstClr val="black"/>
                </a:solidFill>
              </a:rPr>
              <a:pPr eaLnBrk="1" hangingPunct="1"/>
              <a:t>27</a:t>
            </a:fld>
            <a:endParaRPr lang="cs-CZ" sz="1200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>
                <a:solidFill>
                  <a:prstClr val="black"/>
                </a:solidFill>
              </a:rPr>
              <a:pPr eaLnBrk="1" hangingPunct="1"/>
              <a:t>28</a:t>
            </a:fld>
            <a:endParaRPr lang="cs-CZ" sz="1200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192ADB-3109-4E2E-960A-2098F1E56C9E}" type="slidenum">
              <a:rPr lang="cs-CZ" sz="120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pPr eaLnBrk="1" hangingPunct="1"/>
              <a:t>3</a:t>
            </a:fld>
            <a:endParaRPr lang="cs-CZ" sz="1200" smtClean="0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5F95C2-11AD-42CE-8B6A-C38D29038680}" type="slidenum">
              <a:rPr lang="cs-CZ" sz="1200" smtClean="0"/>
              <a:pPr eaLnBrk="1" hangingPunct="1"/>
              <a:t>4</a:t>
            </a:fld>
            <a:endParaRPr lang="cs-CZ" sz="1200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529113-2B2A-4FF3-92A3-668D634DC650}" type="slidenum">
              <a:rPr lang="cs-CZ" sz="1200" smtClean="0"/>
              <a:pPr eaLnBrk="1" hangingPunct="1"/>
              <a:t>5</a:t>
            </a:fld>
            <a:endParaRPr lang="cs-CZ" sz="1200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2ACF27D-BEA3-4E6B-90F8-AEED4AC8F744}" type="slidenum">
              <a:rPr lang="cs-CZ" sz="1200" smtClean="0"/>
              <a:pPr eaLnBrk="1" hangingPunct="1"/>
              <a:t>6</a:t>
            </a:fld>
            <a:endParaRPr lang="cs-CZ" sz="1200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 smtClean="0"/>
              <a:pPr eaLnBrk="1" hangingPunct="1"/>
              <a:t>7</a:t>
            </a:fld>
            <a:endParaRPr lang="cs-CZ" sz="120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 smtClean="0"/>
              <a:pPr eaLnBrk="1" hangingPunct="1"/>
              <a:t>8</a:t>
            </a:fld>
            <a:endParaRPr lang="cs-CZ" sz="120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67259-795B-448C-9AAD-28E83C3443D0}" type="slidenum">
              <a:rPr lang="cs-CZ" sz="1200" smtClean="0"/>
              <a:pPr eaLnBrk="1" hangingPunct="1"/>
              <a:t>9</a:t>
            </a:fld>
            <a:endParaRPr lang="cs-CZ" sz="120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90025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375" y="4284663"/>
            <a:ext cx="7486650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AC620-2CF0-4BD5-854B-045A53FCF3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80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ABDA3-4CE5-48D6-9CDA-8AB51BEBDA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420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4938" y="303213"/>
            <a:ext cx="2405062" cy="645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988" y="303213"/>
            <a:ext cx="7067550" cy="645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D4891-6AFA-426F-9CC1-81158875D4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67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46868-5E6C-45D7-8DE3-ABC64197DF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184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4C389-40B7-453F-B84D-F1A83403B87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70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988" y="1763713"/>
            <a:ext cx="4735512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2900" y="1763713"/>
            <a:ext cx="4737100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6D2AE-5FCF-4D20-A44E-2D134BCA58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2234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17C6B-0CD8-4E1F-B7E7-233E5832982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31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40482-9825-4832-9631-2DA1492365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204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73CA5-E7AD-4CA6-B33C-656500D85F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526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72F1F-8C25-4ED2-AC0D-3042DFA0BB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262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CF481-FDF9-4F32-9EBD-F049A63970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3667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4988" y="303213"/>
            <a:ext cx="9625012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3" tIns="50402" rIns="100803" bIns="504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988" y="1763713"/>
            <a:ext cx="9625012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4988" y="6884988"/>
            <a:ext cx="2493962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>
            <a:lvl1pPr defTabSz="1008063">
              <a:defRPr sz="15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4425" y="6884988"/>
            <a:ext cx="338455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>
            <a:lvl1pPr algn="ctr" defTabSz="1008063">
              <a:defRPr sz="15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4450" y="6884988"/>
            <a:ext cx="249555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>
            <a:lvl1pPr algn="r" defTabSz="1008063">
              <a:defRPr sz="1500"/>
            </a:lvl1pPr>
          </a:lstStyle>
          <a:p>
            <a:pPr>
              <a:defRPr/>
            </a:pPr>
            <a:fld id="{D734D6D2-1942-462F-9084-58050B881A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2pPr>
      <a:lvl3pPr algn="ctr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3pPr>
      <a:lvl4pPr algn="ctr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4pPr>
      <a:lvl5pPr algn="ctr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5pPr>
      <a:lvl6pPr marL="457200"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6pPr>
      <a:lvl7pPr marL="914400"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7pPr>
      <a:lvl8pPr marL="1371600"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8pPr>
      <a:lvl9pPr marL="1828800"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9pPr>
    </p:titleStyle>
    <p:bodyStyle>
      <a:lvl1pPr marL="377825" indent="-377825" algn="l" defTabSz="1008063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9150" indent="-315913" algn="l" defTabSz="1008063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0475" indent="-252413" algn="l" defTabSz="1008063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63713" indent="-252413" algn="l" defTabSz="1008063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8538" indent="-252413" algn="l" defTabSz="1008063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257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829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401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0973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tiff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t.tul.cz/index.cgi?sou=uchazeci/text.htm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jarmila.vaneckova@tul.cz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://www.ft.tul.cz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ChangeArrowheads="1"/>
          </p:cNvSpPr>
          <p:nvPr/>
        </p:nvSpPr>
        <p:spPr bwMode="auto">
          <a:xfrm>
            <a:off x="1242244" y="540271"/>
            <a:ext cx="921702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algn="ctr" defTabSz="1008063">
              <a:defRPr/>
            </a:pPr>
            <a:r>
              <a:rPr lang="cs-CZ" sz="72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FAKULTA TEXTILNÍ</a:t>
            </a:r>
          </a:p>
        </p:txBody>
      </p:sp>
      <p:pic>
        <p:nvPicPr>
          <p:cNvPr id="205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2124075"/>
            <a:ext cx="381793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69391" y="5940871"/>
            <a:ext cx="921702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algn="ctr" defTabSz="1008063">
              <a:defRPr/>
            </a:pPr>
            <a:r>
              <a:rPr lang="cs-CZ" sz="36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TECHNICKÁ UNIVERZITA V LIBERCI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36215"/>
            <a:ext cx="930763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40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Textilní </a:t>
            </a:r>
            <a:r>
              <a:rPr lang="cs-CZ" sz="40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a oděvní </a:t>
            </a:r>
            <a:r>
              <a:rPr lang="cs-CZ" sz="40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návrhářství</a:t>
            </a:r>
            <a:r>
              <a:rPr lang="cs-CZ" sz="24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	</a:t>
            </a:r>
            <a:r>
              <a:rPr lang="cs-CZ" sz="24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	</a:t>
            </a:r>
            <a:endParaRPr lang="cs-CZ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1458268" y="1188455"/>
            <a:ext cx="8758889" cy="309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063">
              <a:defRPr/>
            </a:pPr>
            <a:r>
              <a:rPr lang="cs-CZ" sz="2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ZAMĚŘENÍ</a:t>
            </a:r>
          </a:p>
          <a:p>
            <a:pPr defTabSz="1008063">
              <a:defRPr/>
            </a:pPr>
            <a:endParaRPr lang="cs-CZ" sz="2800" b="1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xmlns:mc="http://schemas.openxmlformats.org/markup-compatibility/2006" xmlns:a14="http://schemas.microsoft.com/office/drawing/2010/main" val="C38E39" mc:Ignorable=""/>
              </a:solidFill>
              <a:effectLst>
                <a:outerShdw blurRad="88900" dist="63500" dir="4800000" sx="101000" sy="101000" algn="ctr" rotWithShape="0">
                  <a:schemeClr val="tx1"/>
                </a:outerShdw>
                <a:reflection stA="45000" endPos="0" dist="50800" dir="5400000" sy="-100000" algn="bl" rotWithShape="0"/>
              </a:effectLst>
            </a:endParaRPr>
          </a:p>
          <a:p>
            <a:pPr marL="533400" lvl="0" indent="-533400" eaLnBrk="0" hangingPunct="0">
              <a:lnSpc>
                <a:spcPct val="120000"/>
              </a:lnSpc>
              <a:buClr>
                <a:srgbClr xmlns:mc="http://schemas.openxmlformats.org/markup-compatibility/2006" xmlns:a14="http://schemas.microsoft.com/office/drawing/2010/main" val="FFFF99" mc:Ignorable=""/>
              </a:buClr>
              <a:defRPr/>
            </a:pPr>
            <a:r>
              <a:rPr lang="cs-CZ" sz="2400" b="1" dirty="0"/>
              <a:t>Textilní a oděvní návrhářství 1 (Liberec)	</a:t>
            </a:r>
          </a:p>
          <a:p>
            <a:pPr marL="533400" lvl="0" indent="-533400" eaLnBrk="0" hangingPunct="0">
              <a:lnSpc>
                <a:spcPct val="120000"/>
              </a:lnSpc>
              <a:buClr>
                <a:srgbClr xmlns:mc="http://schemas.openxmlformats.org/markup-compatibility/2006" xmlns:a14="http://schemas.microsoft.com/office/drawing/2010/main" val="FFFF99" mc:Ignorable=""/>
              </a:buClr>
              <a:defRPr/>
            </a:pPr>
            <a:r>
              <a:rPr lang="cs-CZ" sz="2400" b="1" dirty="0"/>
              <a:t>Textilní a oděvní návrhářství 2 (Jihlava)	</a:t>
            </a:r>
          </a:p>
          <a:p>
            <a:pPr marL="533400" lvl="0" indent="-533400" eaLnBrk="0" hangingPunct="0">
              <a:lnSpc>
                <a:spcPct val="120000"/>
              </a:lnSpc>
              <a:buClr>
                <a:srgbClr xmlns:mc="http://schemas.openxmlformats.org/markup-compatibility/2006" xmlns:a14="http://schemas.microsoft.com/office/drawing/2010/main" val="FFFF99" mc:Ignorable=""/>
              </a:buClr>
              <a:defRPr/>
            </a:pPr>
            <a:r>
              <a:rPr lang="cs-CZ" sz="2400" b="1" dirty="0"/>
              <a:t>Návrhářství skla a šperku (Liberec, Jablonec)	</a:t>
            </a:r>
          </a:p>
          <a:p>
            <a:pPr marL="533400" lvl="0" indent="-533400" eaLnBrk="0" hangingPunct="0">
              <a:lnSpc>
                <a:spcPct val="120000"/>
              </a:lnSpc>
              <a:buClr>
                <a:srgbClr xmlns:mc="http://schemas.openxmlformats.org/markup-compatibility/2006" xmlns:a14="http://schemas.microsoft.com/office/drawing/2010/main" val="FFFF99" mc:Ignorable=""/>
              </a:buClr>
              <a:defRPr/>
            </a:pPr>
            <a:r>
              <a:rPr lang="cs-CZ" sz="2400" b="1" dirty="0"/>
              <a:t>Textilní návrhářství a technologie (Liberec)</a:t>
            </a:r>
            <a:r>
              <a:rPr lang="cs-CZ" sz="2400" kern="0" dirty="0">
                <a:solidFill>
                  <a:srgbClr xmlns:mc="http://schemas.openxmlformats.org/markup-compatibility/2006" xmlns:a14="http://schemas.microsoft.com/office/drawing/2010/main" val="CCFFCC" mc:Ignorable=""/>
                </a:solidFill>
                <a:latin typeface="Tahoma" pitchFamily="34" charset="0"/>
              </a:rPr>
              <a:t>	</a:t>
            </a:r>
            <a:endParaRPr lang="cs-CZ" sz="2400" kern="0" dirty="0">
              <a:solidFill>
                <a:srgbClr xmlns:mc="http://schemas.openxmlformats.org/markup-compatibility/2006" xmlns:a14="http://schemas.microsoft.com/office/drawing/2010/main" val="FF0000" mc:Ignorable="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  <a:p>
            <a:pPr defTabSz="1008063">
              <a:defRPr/>
            </a:pPr>
            <a:endParaRPr lang="cs-CZ" sz="2400" dirty="0"/>
          </a:p>
        </p:txBody>
      </p:sp>
      <p:pic>
        <p:nvPicPr>
          <p:cNvPr id="53251" name="Picture 3" descr="C:\Users\Maros\Desktop\zivna01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029" y="900311"/>
            <a:ext cx="1854000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5" name="Picture 6" descr="a_obalk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5965" y="4068663"/>
            <a:ext cx="8686800" cy="3230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520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36215"/>
            <a:ext cx="930763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40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Textilní marketing</a:t>
            </a:r>
            <a:r>
              <a:rPr lang="cs-CZ" sz="24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	</a:t>
            </a:r>
            <a:r>
              <a:rPr lang="cs-CZ" sz="24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	</a:t>
            </a:r>
            <a:endParaRPr lang="cs-CZ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1458268" y="1210755"/>
            <a:ext cx="8758889" cy="2209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063">
              <a:defRPr/>
            </a:pPr>
            <a:r>
              <a:rPr lang="cs-CZ" sz="2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ZAMĚŘENÍ</a:t>
            </a:r>
          </a:p>
          <a:p>
            <a:pPr defTabSz="1008063">
              <a:defRPr/>
            </a:pPr>
            <a:endParaRPr lang="cs-CZ" sz="2800" b="1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xmlns:mc="http://schemas.openxmlformats.org/markup-compatibility/2006" xmlns:a14="http://schemas.microsoft.com/office/drawing/2010/main" val="C38E39" mc:Ignorable=""/>
              </a:solidFill>
              <a:effectLst>
                <a:outerShdw blurRad="88900" dist="63500" dir="4800000" sx="101000" sy="101000" algn="ctr" rotWithShape="0">
                  <a:schemeClr val="tx1"/>
                </a:outerShdw>
                <a:reflection stA="45000" endPos="0" dist="50800" dir="5400000" sy="-100000" algn="bl" rotWithShape="0"/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cs-CZ" sz="2400" b="1" dirty="0"/>
              <a:t>Textilní marketing				</a:t>
            </a: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cs-CZ" sz="2400" b="1" dirty="0"/>
              <a:t>Textilní marketing a technologie 	</a:t>
            </a:r>
          </a:p>
          <a:p>
            <a:pPr defTabSz="1008063">
              <a:defRPr/>
            </a:pPr>
            <a:endParaRPr lang="cs-CZ" sz="2400" dirty="0"/>
          </a:p>
        </p:txBody>
      </p:sp>
      <p:pic>
        <p:nvPicPr>
          <p:cNvPr id="40963" name="Picture 3" descr="C:\Dokumenty\LETAKY\MARKETING\36217_3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70" y="3924647"/>
            <a:ext cx="4271388" cy="3203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40965" name="Picture 5" descr="C:\Dokumenty\LETAKY\MARKETING\1083425_49491553 cop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867" y="684287"/>
            <a:ext cx="3358289" cy="338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40966" name="Picture 6" descr="C:\Dokumenty\LETAKY\MARKETING\eur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9" y="4068663"/>
            <a:ext cx="792088" cy="101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40967" name="Picture 7" descr="C:\Dokumenty\LETAKY\MARKETING\sb10066653al-001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582" y="5652839"/>
            <a:ext cx="1057646" cy="138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2" name="Picture 5" descr="C:\Dokumenty\LETAKY\SVOC\Final_plakat\FOTO_FLASH\DSC054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76" y="3960650"/>
            <a:ext cx="4176464" cy="313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045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36215"/>
            <a:ext cx="930763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40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Textilní materiály a zkušebnictví</a:t>
            </a:r>
            <a:r>
              <a:rPr lang="cs-CZ" sz="24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	</a:t>
            </a:r>
            <a:endParaRPr lang="cs-CZ" sz="2400" b="1" dirty="0"/>
          </a:p>
        </p:txBody>
      </p:sp>
      <p:pic>
        <p:nvPicPr>
          <p:cNvPr id="39938" name="Picture 2" descr="C:\Dokumenty\LETAKY\Textilni_materialy_a_zkusebnictvi\IMG_04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36" y="3924648"/>
            <a:ext cx="476344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4292" y="1188343"/>
            <a:ext cx="53467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5600" lvl="0" indent="-355600" eaLnBrk="0" fontAlgn="t" hangingPunct="0">
              <a:buSzPct val="80000"/>
              <a:buFont typeface="Arial" charset="0"/>
              <a:buChar char="•"/>
            </a:pPr>
            <a:r>
              <a:rPr lang="cs-CZ" sz="2400" b="1" dirty="0"/>
              <a:t>Speciální vlákna</a:t>
            </a:r>
          </a:p>
          <a:p>
            <a:pPr marL="355600" lvl="0" indent="-355600" eaLnBrk="0" fontAlgn="t" hangingPunct="0">
              <a:buSzPct val="80000"/>
              <a:buFont typeface="Arial" charset="0"/>
              <a:buChar char="•"/>
            </a:pPr>
            <a:r>
              <a:rPr lang="cs-CZ" sz="2400" b="1" dirty="0"/>
              <a:t>Hodnocení jakosti</a:t>
            </a:r>
          </a:p>
          <a:p>
            <a:pPr marL="355600" lvl="0" indent="-355600" eaLnBrk="0" fontAlgn="t" hangingPunct="0">
              <a:buSzPct val="80000"/>
              <a:buFont typeface="Arial" charset="0"/>
              <a:buChar char="•"/>
            </a:pPr>
            <a:r>
              <a:rPr lang="cs-CZ" sz="2400" b="1" dirty="0"/>
              <a:t>Vlastnosti vláken</a:t>
            </a:r>
          </a:p>
          <a:p>
            <a:pPr marL="355600" lvl="0" indent="-355600" eaLnBrk="0" fontAlgn="t" hangingPunct="0">
              <a:buSzPct val="80000"/>
              <a:buFont typeface="Arial" charset="0"/>
              <a:buChar char="•"/>
            </a:pPr>
            <a:r>
              <a:rPr lang="cs-CZ" sz="2400" b="1" dirty="0"/>
              <a:t>Inteligentní (Smart) textilie</a:t>
            </a:r>
          </a:p>
          <a:p>
            <a:pPr marL="355600" lvl="0" indent="-355600" eaLnBrk="0" fontAlgn="t" hangingPunct="0">
              <a:buSzPct val="80000"/>
              <a:buFont typeface="Arial" charset="0"/>
              <a:buChar char="•"/>
            </a:pPr>
            <a:r>
              <a:rPr lang="cs-CZ" sz="2400" b="1" dirty="0"/>
              <a:t>Chemicko-textilní rozbory</a:t>
            </a:r>
          </a:p>
          <a:p>
            <a:pPr marL="355600" lvl="0" indent="-355600" eaLnBrk="0" fontAlgn="t" hangingPunct="0">
              <a:buSzPct val="80000"/>
              <a:buFont typeface="Arial" charset="0"/>
              <a:buChar char="•"/>
            </a:pPr>
            <a:r>
              <a:rPr lang="cs-CZ" sz="2400" b="1" dirty="0"/>
              <a:t>Mikroskopie</a:t>
            </a:r>
          </a:p>
          <a:p>
            <a:pPr marL="355600" lvl="0" indent="-355600" eaLnBrk="0" fontAlgn="t" hangingPunct="0">
              <a:buSzPct val="80000"/>
              <a:buFont typeface="Arial" charset="0"/>
              <a:buChar char="•"/>
            </a:pPr>
            <a:r>
              <a:rPr lang="cs-CZ" sz="2400" b="1" dirty="0"/>
              <a:t>Elektronová mikroskopie</a:t>
            </a:r>
          </a:p>
        </p:txBody>
      </p:sp>
      <p:pic>
        <p:nvPicPr>
          <p:cNvPr id="50178" name="Picture 2" descr="C:\Dokumenty\Texsci 2010\images1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980" y="972319"/>
            <a:ext cx="2016224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50179" name="Picture 3" descr="C:\Dokumenty\Texsci 2010\images1\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980" y="5292799"/>
            <a:ext cx="2016224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2" name="Picture 5" descr="C:\Dokumenty\Texsci 2010\images1\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980" y="3132559"/>
            <a:ext cx="2016224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242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36215"/>
            <a:ext cx="930763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40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Mechanická technologie textilní</a:t>
            </a:r>
            <a:r>
              <a:rPr lang="cs-CZ" sz="24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	</a:t>
            </a:r>
            <a:endParaRPr lang="cs-CZ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1656184" y="1289499"/>
            <a:ext cx="5346700" cy="24191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5600" indent="-355600" eaLnBrk="0" fontAlgn="t" hangingPunct="0">
              <a:lnSpc>
                <a:spcPct val="90000"/>
              </a:lnSpc>
              <a:buSzPct val="80000"/>
              <a:buFont typeface="Arial" charset="0"/>
              <a:buChar char="•"/>
            </a:pPr>
            <a:r>
              <a:rPr lang="cs-CZ" sz="2400" b="1" dirty="0"/>
              <a:t>Předení</a:t>
            </a:r>
          </a:p>
          <a:p>
            <a:pPr marL="355600" indent="-355600" eaLnBrk="0" fontAlgn="t" hangingPunct="0">
              <a:lnSpc>
                <a:spcPct val="90000"/>
              </a:lnSpc>
              <a:buSzPct val="80000"/>
              <a:buFont typeface="Arial" charset="0"/>
              <a:buChar char="•"/>
            </a:pPr>
            <a:r>
              <a:rPr lang="cs-CZ" sz="2400" b="1" dirty="0"/>
              <a:t>Pletení</a:t>
            </a:r>
          </a:p>
          <a:p>
            <a:pPr marL="355600" indent="-355600" eaLnBrk="0" fontAlgn="t" hangingPunct="0">
              <a:lnSpc>
                <a:spcPct val="90000"/>
              </a:lnSpc>
              <a:buSzPct val="80000"/>
              <a:buFont typeface="Arial" charset="0"/>
              <a:buChar char="•"/>
            </a:pPr>
            <a:r>
              <a:rPr lang="cs-CZ" sz="2400" b="1" dirty="0"/>
              <a:t>Tkaní</a:t>
            </a:r>
          </a:p>
          <a:p>
            <a:pPr marL="355600" indent="-355600" eaLnBrk="0" fontAlgn="t" hangingPunct="0">
              <a:lnSpc>
                <a:spcPct val="90000"/>
              </a:lnSpc>
              <a:buSzPct val="80000"/>
              <a:buFont typeface="Arial" charset="0"/>
              <a:buChar char="•"/>
            </a:pPr>
            <a:r>
              <a:rPr lang="cs-CZ" sz="2400" b="1" dirty="0"/>
              <a:t>Využití speciálních vláken</a:t>
            </a:r>
          </a:p>
          <a:p>
            <a:pPr marL="355600" indent="-355600" eaLnBrk="0" fontAlgn="t" hangingPunct="0">
              <a:lnSpc>
                <a:spcPct val="90000"/>
              </a:lnSpc>
              <a:buSzPct val="80000"/>
              <a:buFont typeface="Arial" charset="0"/>
              <a:buChar char="•"/>
            </a:pPr>
            <a:r>
              <a:rPr lang="cs-CZ" sz="2400" b="1" dirty="0"/>
              <a:t>Speciální technologie</a:t>
            </a:r>
          </a:p>
          <a:p>
            <a:pPr marL="355600" indent="-355600" eaLnBrk="0" fontAlgn="t" hangingPunct="0">
              <a:lnSpc>
                <a:spcPct val="90000"/>
              </a:lnSpc>
              <a:buSzPct val="80000"/>
              <a:buFont typeface="Arial" charset="0"/>
              <a:buChar char="•"/>
            </a:pPr>
            <a:r>
              <a:rPr lang="cs-CZ" sz="2400" b="1" dirty="0"/>
              <a:t>Vazby a navrhování textilií</a:t>
            </a:r>
          </a:p>
          <a:p>
            <a:pPr marL="355600" indent="-355600" eaLnBrk="0" fontAlgn="t" hangingPunct="0">
              <a:lnSpc>
                <a:spcPct val="90000"/>
              </a:lnSpc>
              <a:buSzPct val="80000"/>
              <a:buFont typeface="Arial" charset="0"/>
              <a:buChar char="•"/>
            </a:pPr>
            <a:r>
              <a:rPr lang="cs-CZ" sz="2400" b="1" dirty="0"/>
              <a:t>Analýza struktury textilií</a:t>
            </a:r>
          </a:p>
        </p:txBody>
      </p:sp>
      <p:pic>
        <p:nvPicPr>
          <p:cNvPr id="51203" name="Picture 3" descr="C:\Dokumenty\Texsci 2010\images1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132" y="3197711"/>
            <a:ext cx="1951072" cy="1951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51204" name="Picture 4" descr="C:\Dokumenty\Texsci 2010\images1\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988" y="1029753"/>
            <a:ext cx="1944216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7" name="Picture 2" descr="C:\Dokumenty\Texsci 2010\images1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988" y="5364807"/>
            <a:ext cx="1944216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51205" name="Picture 5" descr="C:\Users\Maros\Desktop\platn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348" y="3744382"/>
            <a:ext cx="4824536" cy="370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62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36215"/>
            <a:ext cx="930763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40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Netkané textilie</a:t>
            </a:r>
            <a:r>
              <a:rPr lang="cs-CZ" sz="24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	</a:t>
            </a:r>
            <a:endParaRPr lang="cs-CZ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1385764" y="1404367"/>
            <a:ext cx="5346700" cy="20959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5600" lvl="0" indent="-355600" eaLnBrk="0" fontAlgn="t" hangingPunct="0">
              <a:lnSpc>
                <a:spcPct val="90000"/>
              </a:lnSpc>
              <a:buSzPct val="80000"/>
              <a:buFont typeface="Arial" charset="0"/>
              <a:buChar char="•"/>
            </a:pPr>
            <a:r>
              <a:rPr lang="cs-CZ" sz="2400" b="1" dirty="0"/>
              <a:t>Nanomateriály</a:t>
            </a:r>
          </a:p>
          <a:p>
            <a:pPr marL="355600" lvl="0" indent="-355600" eaLnBrk="0" fontAlgn="t" hangingPunct="0">
              <a:lnSpc>
                <a:spcPct val="90000"/>
              </a:lnSpc>
              <a:buSzPct val="80000"/>
              <a:buFont typeface="Arial" charset="0"/>
              <a:buChar char="•"/>
            </a:pPr>
            <a:r>
              <a:rPr lang="cs-CZ" sz="2400" b="1" dirty="0"/>
              <a:t>Polymerní pojiva</a:t>
            </a:r>
          </a:p>
          <a:p>
            <a:pPr marL="355600" lvl="0" indent="-355600" eaLnBrk="0" fontAlgn="t" hangingPunct="0">
              <a:lnSpc>
                <a:spcPct val="90000"/>
              </a:lnSpc>
              <a:buSzPct val="80000"/>
              <a:buFont typeface="Arial" charset="0"/>
              <a:buChar char="•"/>
            </a:pPr>
            <a:r>
              <a:rPr lang="cs-CZ" sz="2400" b="1" dirty="0"/>
              <a:t>Biologicky rozložitelné polymery </a:t>
            </a:r>
          </a:p>
          <a:p>
            <a:pPr marL="355600" lvl="0" indent="-355600" eaLnBrk="0" fontAlgn="t" hangingPunct="0">
              <a:lnSpc>
                <a:spcPct val="90000"/>
              </a:lnSpc>
              <a:buSzPct val="80000"/>
              <a:buFont typeface="Arial" charset="0"/>
              <a:buChar char="•"/>
            </a:pPr>
            <a:r>
              <a:rPr lang="cs-CZ" sz="2400" b="1" dirty="0"/>
              <a:t>Automobilový průmysl</a:t>
            </a:r>
          </a:p>
          <a:p>
            <a:pPr marL="355600" lvl="0" indent="-355600" eaLnBrk="0" fontAlgn="t" hangingPunct="0">
              <a:lnSpc>
                <a:spcPct val="90000"/>
              </a:lnSpc>
              <a:buSzPct val="80000"/>
              <a:buFont typeface="Arial" charset="0"/>
              <a:buChar char="•"/>
            </a:pPr>
            <a:r>
              <a:rPr lang="cs-CZ" sz="2400" b="1" dirty="0"/>
              <a:t>Zpracování druhotných surovin</a:t>
            </a:r>
          </a:p>
          <a:p>
            <a:pPr marL="355600" lvl="0" indent="-355600" eaLnBrk="0" fontAlgn="t" hangingPunct="0">
              <a:lnSpc>
                <a:spcPct val="90000"/>
              </a:lnSpc>
              <a:buSzPct val="80000"/>
              <a:buFont typeface="Arial" charset="0"/>
              <a:buChar char="•"/>
            </a:pPr>
            <a:r>
              <a:rPr lang="cs-CZ" sz="2400" b="1" dirty="0"/>
              <a:t>Technické textilie</a:t>
            </a:r>
          </a:p>
        </p:txBody>
      </p:sp>
      <p:pic>
        <p:nvPicPr>
          <p:cNvPr id="41986" name="Picture 2" descr="C:\Dokumenty\LETAKY\NT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76" y="6084887"/>
            <a:ext cx="8568952" cy="1180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41987" name="Picture 3" descr="C:\Dokumenty\LETAKY\NT\spunla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10" y="3500325"/>
            <a:ext cx="3269071" cy="2440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41988" name="Picture 4" descr="C:\Dokumenty\Texsci 2010\images1\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72" y="972319"/>
            <a:ext cx="2286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54274" name="Picture 2" descr="C:\Dokumenty\Texsci 2010\images1\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580" y="3636615"/>
            <a:ext cx="2286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4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36215"/>
            <a:ext cx="930763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40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Chemická technologie textilní</a:t>
            </a:r>
            <a:r>
              <a:rPr lang="cs-CZ" sz="24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	</a:t>
            </a:r>
            <a:endParaRPr lang="cs-CZ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1362877" y="1318999"/>
            <a:ext cx="53467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eaLnBrk="0" hangingPunct="0">
              <a:spcBef>
                <a:spcPts val="0"/>
              </a:spcBef>
              <a:buSzPct val="65000"/>
              <a:buFont typeface="Arial" charset="0"/>
              <a:buChar char="•"/>
            </a:pPr>
            <a:r>
              <a:rPr lang="cs-CZ" sz="2400" b="1" dirty="0"/>
              <a:t>Předúprava textilií</a:t>
            </a:r>
          </a:p>
          <a:p>
            <a:pPr marL="342900" lvl="0" indent="-342900" eaLnBrk="0" hangingPunct="0">
              <a:spcBef>
                <a:spcPts val="0"/>
              </a:spcBef>
              <a:buSzPct val="65000"/>
              <a:buFont typeface="Arial" charset="0"/>
              <a:buChar char="•"/>
            </a:pPr>
            <a:r>
              <a:rPr lang="cs-CZ" sz="2400" b="1" dirty="0"/>
              <a:t>Barvení textilií</a:t>
            </a:r>
          </a:p>
          <a:p>
            <a:pPr marL="342900" lvl="0" indent="-342900" eaLnBrk="0" hangingPunct="0">
              <a:spcBef>
                <a:spcPts val="0"/>
              </a:spcBef>
              <a:buSzPct val="65000"/>
              <a:buFont typeface="Arial" charset="0"/>
              <a:buChar char="•"/>
            </a:pPr>
            <a:r>
              <a:rPr lang="cs-CZ" sz="2400" b="1" dirty="0"/>
              <a:t>Potiskování textilií</a:t>
            </a:r>
          </a:p>
          <a:p>
            <a:pPr marL="342900" lvl="0" indent="-342900" eaLnBrk="0" hangingPunct="0">
              <a:spcBef>
                <a:spcPts val="0"/>
              </a:spcBef>
              <a:buSzPct val="65000"/>
              <a:buFont typeface="Arial" charset="0"/>
              <a:buChar char="•"/>
            </a:pPr>
            <a:r>
              <a:rPr lang="cs-CZ" sz="2400" b="1" dirty="0"/>
              <a:t>Finální úpravy textilií</a:t>
            </a:r>
          </a:p>
          <a:p>
            <a:pPr marL="342900" lvl="0" indent="-342900" eaLnBrk="0" hangingPunct="0">
              <a:spcBef>
                <a:spcPts val="0"/>
              </a:spcBef>
              <a:buSzPct val="65000"/>
              <a:buFont typeface="Arial" charset="0"/>
              <a:buChar char="•"/>
            </a:pPr>
            <a:r>
              <a:rPr lang="cs-CZ" sz="2400" b="1" dirty="0"/>
              <a:t>Chemicko-textilní rozbory</a:t>
            </a:r>
          </a:p>
          <a:p>
            <a:pPr marL="342900" lvl="0" indent="-342900" eaLnBrk="0" hangingPunct="0">
              <a:spcBef>
                <a:spcPts val="0"/>
              </a:spcBef>
              <a:buSzPct val="65000"/>
              <a:buFont typeface="Arial" charset="0"/>
              <a:buChar char="•"/>
            </a:pPr>
            <a:r>
              <a:rPr lang="cs-CZ" sz="2400" b="1" dirty="0"/>
              <a:t>Ekologické aspekty</a:t>
            </a:r>
          </a:p>
          <a:p>
            <a:pPr marL="342900" lvl="0" indent="-342900" eaLnBrk="0" hangingPunct="0">
              <a:spcBef>
                <a:spcPts val="0"/>
              </a:spcBef>
              <a:buSzPct val="65000"/>
              <a:buFont typeface="Arial" charset="0"/>
              <a:buChar char="•"/>
            </a:pPr>
            <a:r>
              <a:rPr lang="cs-CZ" sz="2400" b="1" dirty="0"/>
              <a:t>Koloristika</a:t>
            </a:r>
          </a:p>
        </p:txBody>
      </p:sp>
      <p:pic>
        <p:nvPicPr>
          <p:cNvPr id="8" name="Picture 5" descr="97-ovce"/>
          <p:cNvPicPr>
            <a:picLocks noChangeAspect="1" noChangeArrowheads="1"/>
          </p:cNvPicPr>
          <p:nvPr/>
        </p:nvPicPr>
        <p:blipFill>
          <a:blip r:embed="rId3"/>
          <a:srcRect r="30984"/>
          <a:stretch>
            <a:fillRect/>
          </a:stretch>
        </p:blipFill>
        <p:spPr bwMode="auto">
          <a:xfrm>
            <a:off x="5562724" y="3636615"/>
            <a:ext cx="4556886" cy="3657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</p:spPr>
      </p:pic>
      <p:sp>
        <p:nvSpPr>
          <p:cNvPr id="10" name="Obláček 13"/>
          <p:cNvSpPr/>
          <p:nvPr/>
        </p:nvSpPr>
        <p:spPr bwMode="auto">
          <a:xfrm>
            <a:off x="5274692" y="1520223"/>
            <a:ext cx="4286280" cy="1643050"/>
          </a:xfrm>
          <a:prstGeom prst="cloudCallout">
            <a:avLst>
              <a:gd name="adj1" fmla="val 22722"/>
              <a:gd name="adj2" fmla="val 132066"/>
            </a:avLst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FF7000" mc:Ignorable="">
                  <a:shade val="30000"/>
                  <a:satMod val="115000"/>
                </a:srgbClr>
              </a:gs>
              <a:gs pos="50000">
                <a:srgbClr xmlns:mc="http://schemas.openxmlformats.org/markup-compatibility/2006" xmlns:a14="http://schemas.microsoft.com/office/drawing/2010/main" val="FF7000" mc:Ignorable="">
                  <a:shade val="67500"/>
                  <a:satMod val="115000"/>
                </a:srgbClr>
              </a:gs>
              <a:gs pos="100000">
                <a:srgbClr xmlns:mc="http://schemas.openxmlformats.org/markup-compatibility/2006" xmlns:a14="http://schemas.microsoft.com/office/drawing/2010/main" val="FF7000" mc:Ignorable="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cs-CZ" sz="3200" b="1" spc="1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xmlns:mc="http://schemas.openxmlformats.org/markup-compatibility/2006" xmlns:a14="http://schemas.microsoft.com/office/drawing/2010/main" val="000000" mc:Ignorable="">
                    <a:alpha val="38000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44482" y="1850847"/>
            <a:ext cx="53467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Tahoma" pitchFamily="34" charset="0"/>
              </a:rPr>
              <a:t>textilní chemici … </a:t>
            </a:r>
          </a:p>
          <a:p>
            <a:pPr algn="ctr">
              <a:spcBef>
                <a:spcPct val="50000"/>
              </a:spcBef>
            </a:pPr>
            <a:r>
              <a:rPr lang="cs-CZ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Tahoma" pitchFamily="34" charset="0"/>
              </a:rPr>
              <a:t>zušlechtí vše…i vás</a:t>
            </a:r>
          </a:p>
        </p:txBody>
      </p:sp>
      <p:pic>
        <p:nvPicPr>
          <p:cNvPr id="60418" name="Picture 2" descr="C:\Users\Maros\Desktop\8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111" y="4212679"/>
            <a:ext cx="3057549" cy="3057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10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36215"/>
            <a:ext cx="930763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40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Technologie a řízení</a:t>
            </a:r>
            <a:r>
              <a:rPr lang="cs-CZ" sz="24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 </a:t>
            </a:r>
            <a:r>
              <a:rPr lang="cs-CZ" sz="40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oděvní výroby</a:t>
            </a:r>
            <a:endParaRPr lang="cs-CZ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1395286" y="1260351"/>
            <a:ext cx="5967638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cs-CZ" sz="2400" b="1" dirty="0"/>
              <a:t>Konstrukce oděvů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cs-CZ" sz="2400" b="1" dirty="0"/>
              <a:t>Technologie oděvní </a:t>
            </a:r>
            <a:r>
              <a:rPr lang="cs-CZ" sz="2400" b="1" dirty="0" smtClean="0"/>
              <a:t>výroby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cs-CZ" sz="2400" b="1" dirty="0"/>
              <a:t>CAD/CAM systémy v oděvní výrobě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cs-CZ" sz="2400" b="1" dirty="0" smtClean="0"/>
              <a:t>Technická </a:t>
            </a:r>
            <a:r>
              <a:rPr lang="cs-CZ" sz="2400" b="1" dirty="0"/>
              <a:t>příprava výroby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cs-CZ" sz="2400" b="1" dirty="0"/>
              <a:t>Dějiny oděvní kultury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cs-CZ" sz="2400" b="1" dirty="0"/>
              <a:t>Stroje a zařízení v oděvní výrobě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cs-CZ" sz="2400" b="1" dirty="0" smtClean="0"/>
              <a:t>Modelování </a:t>
            </a:r>
            <a:r>
              <a:rPr lang="cs-CZ" sz="2400" b="1" dirty="0"/>
              <a:t>oděvů</a:t>
            </a:r>
          </a:p>
        </p:txBody>
      </p:sp>
      <p:pic>
        <p:nvPicPr>
          <p:cNvPr id="12" name="Picture 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t="1555" r="5869"/>
          <a:stretch>
            <a:fillRect/>
          </a:stretch>
        </p:blipFill>
        <p:spPr bwMode="auto">
          <a:xfrm>
            <a:off x="1890202" y="4212973"/>
            <a:ext cx="1979771" cy="2944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5" name="Picture 23" descr="C:\Users\Maros\Desktop\plavk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853" y="2484487"/>
            <a:ext cx="3528392" cy="468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44057" name="Picture 25" descr="C:\Users\Maros\Desktop\Bez názvu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580" y="4205458"/>
            <a:ext cx="2016224" cy="2959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03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36215"/>
            <a:ext cx="930763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40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Management obchodu s oděvy</a:t>
            </a:r>
            <a:endParaRPr lang="cs-CZ" sz="4000" b="1" dirty="0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668" y="4174354"/>
            <a:ext cx="5192080" cy="2990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316" y="5030604"/>
            <a:ext cx="2952328" cy="220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58268" y="1260351"/>
            <a:ext cx="76509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0" indent="-271463">
              <a:buFont typeface="Arial" charset="0"/>
              <a:buChar char="•"/>
            </a:pPr>
            <a:r>
              <a:rPr lang="cs-CZ" sz="2400" b="1" dirty="0"/>
              <a:t>výroba oděvů, technologie a konstrukce </a:t>
            </a:r>
          </a:p>
          <a:p>
            <a:pPr marL="271463" lvl="0" indent="-271463">
              <a:buFont typeface="Arial" charset="0"/>
              <a:buChar char="•"/>
            </a:pPr>
            <a:r>
              <a:rPr lang="cs-CZ" sz="2400" b="1" dirty="0"/>
              <a:t>ekonomické znalosti z managementu výrobních procesů a obchodu, zaměřeno na realizaci obchodu s oděvy a konfekcí</a:t>
            </a:r>
          </a:p>
          <a:p>
            <a:pPr marL="271463" lvl="0" indent="-271463">
              <a:buFont typeface="Arial" charset="0"/>
              <a:buChar char="•"/>
            </a:pPr>
            <a:r>
              <a:rPr lang="cs-CZ" sz="2400" b="1" dirty="0"/>
              <a:t>znalost strojového zařízení pro výrobu oděvů</a:t>
            </a:r>
          </a:p>
          <a:p>
            <a:pPr marL="271463" lvl="0" indent="-271463">
              <a:buFont typeface="Arial" charset="0"/>
              <a:buChar char="•"/>
            </a:pPr>
            <a:r>
              <a:rPr lang="cs-CZ" sz="2400" b="1" dirty="0"/>
              <a:t>základní CAD systémy používané v oděvní výrobě</a:t>
            </a:r>
          </a:p>
          <a:p>
            <a:pPr marL="271463" lvl="0" indent="-271463">
              <a:buFont typeface="Arial" charset="0"/>
              <a:buChar char="•"/>
            </a:pPr>
            <a:r>
              <a:rPr lang="cs-CZ" sz="2400" b="1" dirty="0"/>
              <a:t>základy logistiky </a:t>
            </a:r>
          </a:p>
          <a:p>
            <a:pPr marL="271463" lvl="0" indent="-271463">
              <a:buFont typeface="Arial" charset="0"/>
              <a:buChar char="•"/>
            </a:pPr>
            <a:r>
              <a:rPr lang="cs-CZ" sz="2400" b="1" dirty="0"/>
              <a:t>principy  řízení výroby</a:t>
            </a:r>
          </a:p>
        </p:txBody>
      </p:sp>
      <p:pic>
        <p:nvPicPr>
          <p:cNvPr id="45080" name="Picture 24" descr="C:\Users\Maros\Desktop\Bez názvu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052" y="2121294"/>
            <a:ext cx="1712285" cy="1875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70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36215"/>
            <a:ext cx="930763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40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Technické textilie</a:t>
            </a:r>
            <a:endParaRPr lang="cs-CZ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1416432" y="1116335"/>
            <a:ext cx="82507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charset="0"/>
              <a:buChar char="•"/>
            </a:pPr>
            <a:r>
              <a:rPr lang="cs-CZ" sz="2400" b="1" dirty="0" smtClean="0"/>
              <a:t>  Automobilový </a:t>
            </a:r>
            <a:r>
              <a:rPr lang="cs-CZ" sz="2400" b="1" dirty="0"/>
              <a:t>průmysl</a:t>
            </a:r>
          </a:p>
          <a:p>
            <a:pPr lvl="0">
              <a:buFont typeface="Arial" charset="0"/>
              <a:buChar char="•"/>
            </a:pPr>
            <a:r>
              <a:rPr lang="cs-CZ" sz="2400" b="1" dirty="0" smtClean="0"/>
              <a:t>  Geotextilie</a:t>
            </a:r>
            <a:endParaRPr lang="cs-CZ" sz="2400" b="1" dirty="0"/>
          </a:p>
          <a:p>
            <a:pPr lvl="0">
              <a:buFont typeface="Arial" charset="0"/>
              <a:buChar char="•"/>
            </a:pPr>
            <a:r>
              <a:rPr lang="cs-CZ" sz="2400" b="1" dirty="0" smtClean="0"/>
              <a:t>  Agrotextilie</a:t>
            </a:r>
            <a:endParaRPr lang="cs-CZ" sz="2400" b="1" dirty="0"/>
          </a:p>
          <a:p>
            <a:pPr lvl="0">
              <a:buFont typeface="Arial" charset="0"/>
              <a:buChar char="•"/>
            </a:pPr>
            <a:r>
              <a:rPr lang="cs-CZ" sz="2400" b="1" dirty="0" smtClean="0"/>
              <a:t>  Filtrace</a:t>
            </a:r>
            <a:endParaRPr lang="cs-CZ" sz="2400" b="1" dirty="0"/>
          </a:p>
          <a:p>
            <a:pPr lvl="0">
              <a:buFont typeface="Arial" charset="0"/>
              <a:buChar char="•"/>
            </a:pPr>
            <a:r>
              <a:rPr lang="cs-CZ" sz="2400" b="1" dirty="0" smtClean="0"/>
              <a:t>  Zdravotnické </a:t>
            </a:r>
            <a:r>
              <a:rPr lang="cs-CZ" sz="2400" b="1" dirty="0"/>
              <a:t>textilie</a:t>
            </a:r>
          </a:p>
          <a:p>
            <a:pPr lvl="0">
              <a:buFont typeface="Arial" charset="0"/>
              <a:buChar char="•"/>
            </a:pPr>
            <a:r>
              <a:rPr lang="cs-CZ" sz="2400" b="1" dirty="0" smtClean="0"/>
              <a:t>  Hygienické </a:t>
            </a:r>
            <a:r>
              <a:rPr lang="cs-CZ" sz="2400" b="1" dirty="0"/>
              <a:t>texilie</a:t>
            </a:r>
          </a:p>
          <a:p>
            <a:pPr lvl="0">
              <a:buFont typeface="Arial" charset="0"/>
              <a:buChar char="•"/>
            </a:pPr>
            <a:r>
              <a:rPr lang="cs-CZ" sz="2400" b="1" dirty="0" smtClean="0"/>
              <a:t>  Ochrana </a:t>
            </a:r>
            <a:r>
              <a:rPr lang="cs-CZ" sz="2400" b="1" dirty="0"/>
              <a:t>lidského těla </a:t>
            </a:r>
            <a:endParaRPr lang="cs-CZ" sz="2400" b="1" dirty="0" smtClean="0"/>
          </a:p>
          <a:p>
            <a:pPr lvl="0">
              <a:buFont typeface="Arial" charset="0"/>
              <a:buChar char="•"/>
            </a:pPr>
            <a:r>
              <a:rPr lang="cs-CZ" sz="2400" b="1" dirty="0"/>
              <a:t> </a:t>
            </a:r>
            <a:r>
              <a:rPr lang="cs-CZ" sz="2400" b="1" dirty="0" smtClean="0"/>
              <a:t> Ochrana </a:t>
            </a:r>
            <a:r>
              <a:rPr lang="cs-CZ" sz="2400" b="1" dirty="0"/>
              <a:t>životního prostředí</a:t>
            </a:r>
          </a:p>
          <a:p>
            <a:pPr lvl="0">
              <a:buFont typeface="Arial" charset="0"/>
              <a:buChar char="•"/>
            </a:pPr>
            <a:r>
              <a:rPr lang="cs-CZ" sz="2400" b="1" dirty="0" smtClean="0"/>
              <a:t>  Obalová </a:t>
            </a:r>
            <a:r>
              <a:rPr lang="cs-CZ" sz="2400" b="1" dirty="0"/>
              <a:t>technika</a:t>
            </a:r>
          </a:p>
          <a:p>
            <a:pPr lvl="0">
              <a:buFont typeface="Arial" charset="0"/>
              <a:buChar char="•"/>
            </a:pPr>
            <a:r>
              <a:rPr lang="cs-CZ" sz="2400" b="1" dirty="0" smtClean="0"/>
              <a:t>  Technické tkaniny</a:t>
            </a:r>
            <a:endParaRPr lang="cs-CZ" sz="2400" b="1" dirty="0"/>
          </a:p>
        </p:txBody>
      </p:sp>
      <p:pic>
        <p:nvPicPr>
          <p:cNvPr id="43010" name="Picture 2" descr="C:\Dokumenty\LETAKY\Technicke_textilie\Untitled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764" y="4428703"/>
            <a:ext cx="4305672" cy="2870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43011" name="Picture 3" descr="C:\Dokumenty\LETAKY\Technicke_textilie\Untitled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068" y="1980431"/>
            <a:ext cx="3003888" cy="2207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43012" name="Picture 4" descr="C:\Dokumenty\LETAKY\Technicke_textilie\Untitled 4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348" y="5051331"/>
            <a:ext cx="936104" cy="218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43013" name="Picture 5" descr="C:\Dokumenty\LETAKY\Technicke_textilie\Untitled 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044" y="396255"/>
            <a:ext cx="1656184" cy="146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43014" name="Picture 6" descr="C:\Dokumenty\LETAKY\Technicke_textilie\Untitled 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508" y="5004768"/>
            <a:ext cx="1944216" cy="2211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901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252289"/>
            <a:ext cx="9307636" cy="172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defTabSz="1008063">
              <a:defRPr/>
            </a:pPr>
            <a:r>
              <a:rPr lang="cs-CZ" sz="4000" b="1" dirty="0" smtClean="0">
                <a:ln>
                  <a:solidFill>
                    <a:srgbClr xmlns:mc="http://schemas.openxmlformats.org/markup-compatibility/2006" xmlns:a14="http://schemas.microsoft.com/office/drawing/2010/main" val="000000" mc:Ignorable="">
                      <a:alpha val="50000"/>
                    </a:srgb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rgbClr xmlns:mc="http://schemas.openxmlformats.org/markup-compatibility/2006" xmlns:a14="http://schemas.microsoft.com/office/drawing/2010/main" val="000000" mc:Ignorable=""/>
                  </a:outerShdw>
                  <a:reflection stA="45000" endPos="0" dist="50800" dir="5400000" sy="-100000" algn="bl" rotWithShape="0"/>
                </a:effectLst>
              </a:rPr>
              <a:t>TEXTILNÍ INŽENÝRSTVÍ</a:t>
            </a:r>
          </a:p>
          <a:p>
            <a:pPr defTabSz="1008063">
              <a:spcBef>
                <a:spcPts val="600"/>
              </a:spcBef>
              <a:defRPr/>
            </a:pP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Navazující magisterský 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studijní program</a:t>
            </a:r>
          </a:p>
          <a:p>
            <a:pPr defTabSz="1008063">
              <a:defRPr/>
            </a:pP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2 roky</a:t>
            </a:r>
          </a:p>
          <a:p>
            <a:pPr defTabSz="1008063">
              <a:defRPr/>
            </a:pP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prezenční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, kombinovaná</a:t>
            </a:r>
          </a:p>
        </p:txBody>
      </p:sp>
      <p:sp>
        <p:nvSpPr>
          <p:cNvPr id="4" name="Rectangle 3"/>
          <p:cNvSpPr/>
          <p:nvPr/>
        </p:nvSpPr>
        <p:spPr>
          <a:xfrm>
            <a:off x="1458268" y="2433033"/>
            <a:ext cx="8758889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063">
              <a:defRPr/>
            </a:pPr>
            <a:r>
              <a:rPr lang="cs-CZ" sz="2800" b="1" dirty="0">
                <a:ln>
                  <a:solidFill>
                    <a:srgbClr xmlns:mc="http://schemas.openxmlformats.org/markup-compatibility/2006" xmlns:a14="http://schemas.microsoft.com/office/drawing/2010/main" val="000000" mc:Ignorable="">
                      <a:alpha val="50000"/>
                    </a:srgb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rgbClr xmlns:mc="http://schemas.openxmlformats.org/markup-compatibility/2006" xmlns:a14="http://schemas.microsoft.com/office/drawing/2010/main" val="000000" mc:Ignorable=""/>
                  </a:outerShdw>
                  <a:reflection stA="45000" endPos="0" dist="50800" dir="5400000" sy="-100000" algn="bl" rotWithShape="0"/>
                </a:effectLst>
              </a:rPr>
              <a:t>STUDIJNÍ OBORY</a:t>
            </a:r>
          </a:p>
          <a:p>
            <a:pPr defTabSz="1008063">
              <a:defRPr/>
            </a:pPr>
            <a:endParaRPr lang="cs-CZ" sz="2800" b="1" dirty="0">
              <a:ln>
                <a:solidFill>
                  <a:srgbClr xmlns:mc="http://schemas.openxmlformats.org/markup-compatibility/2006" xmlns:a14="http://schemas.microsoft.com/office/drawing/2010/main" val="000000" mc:Ignorable="">
                    <a:alpha val="50000"/>
                  </a:srgbClr>
                </a:solidFill>
              </a:ln>
              <a:solidFill>
                <a:srgbClr xmlns:mc="http://schemas.openxmlformats.org/markup-compatibility/2006" xmlns:a14="http://schemas.microsoft.com/office/drawing/2010/main" val="C38E39" mc:Ignorable=""/>
              </a:solidFill>
              <a:effectLst>
                <a:outerShdw blurRad="88900" dist="63500" dir="4800000" sx="101000" sy="101000" algn="ctr" rotWithShape="0">
                  <a:srgbClr xmlns:mc="http://schemas.openxmlformats.org/markup-compatibility/2006" xmlns:a14="http://schemas.microsoft.com/office/drawing/2010/main" val="000000" mc:Ignorable=""/>
                </a:outerShdw>
                <a:reflection stA="45000" endPos="0" dist="50800" dir="5400000" sy="-100000" algn="bl" rotWithShape="0"/>
              </a:effectLst>
            </a:endParaRPr>
          </a:p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Textilní a oděvní </a:t>
            </a: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technologie</a:t>
            </a:r>
            <a:endParaRPr lang="cs-CZ" sz="2400" b="1" dirty="0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Textilní </a:t>
            </a: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materiálové inženýrství</a:t>
            </a:r>
            <a:endParaRPr lang="cs-CZ" sz="2400" b="1" dirty="0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Textile engineering (výuka v angličtině)</a:t>
            </a:r>
            <a:endParaRPr lang="cs-CZ" sz="2400" b="1" dirty="0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</p:txBody>
      </p:sp>
      <p:pic>
        <p:nvPicPr>
          <p:cNvPr id="52226" name="Picture 2" descr="C:\Users\Maros\Desktop\n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92" y="4716735"/>
            <a:ext cx="8542865" cy="255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/>
          <a:srcRect l="4732" t="6626" r="8376" b="9591"/>
          <a:stretch>
            <a:fillRect/>
          </a:stretch>
        </p:blipFill>
        <p:spPr bwMode="auto">
          <a:xfrm>
            <a:off x="6457392" y="1404367"/>
            <a:ext cx="3786214" cy="264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995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Je%C5%A1t%C4%9Bd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802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324297"/>
            <a:ext cx="9307636" cy="172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defTabSz="1008063">
              <a:defRPr/>
            </a:pPr>
            <a:r>
              <a:rPr lang="cs-CZ" sz="4000" b="1" dirty="0" smtClean="0">
                <a:ln>
                  <a:solidFill>
                    <a:srgbClr xmlns:mc="http://schemas.openxmlformats.org/markup-compatibility/2006" xmlns:a14="http://schemas.microsoft.com/office/drawing/2010/main" val="000000" mc:Ignorable="">
                      <a:alpha val="50000"/>
                    </a:srgb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rgbClr xmlns:mc="http://schemas.openxmlformats.org/markup-compatibility/2006" xmlns:a14="http://schemas.microsoft.com/office/drawing/2010/main" val="000000" mc:Ignorable=""/>
                  </a:outerShdw>
                  <a:reflection stA="45000" endPos="0" dist="50800" dir="5400000" sy="-100000" algn="bl" rotWithShape="0"/>
                </a:effectLst>
              </a:rPr>
              <a:t>PRŮMYSLOVÝ MANAGEMENT</a:t>
            </a:r>
          </a:p>
          <a:p>
            <a:pPr defTabSz="1008063">
              <a:spcBef>
                <a:spcPts val="600"/>
              </a:spcBef>
              <a:defRPr/>
            </a:pP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Navazující magisterský 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studijní program</a:t>
            </a:r>
          </a:p>
          <a:p>
            <a:pPr defTabSz="1008063">
              <a:defRPr/>
            </a:pP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2 roky</a:t>
            </a:r>
          </a:p>
          <a:p>
            <a:pPr defTabSz="1008063">
              <a:defRPr/>
            </a:pP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prezenční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, kombinovaná</a:t>
            </a:r>
          </a:p>
        </p:txBody>
      </p:sp>
      <p:sp>
        <p:nvSpPr>
          <p:cNvPr id="4" name="Rectangle 3"/>
          <p:cNvSpPr/>
          <p:nvPr/>
        </p:nvSpPr>
        <p:spPr>
          <a:xfrm>
            <a:off x="1458269" y="2516191"/>
            <a:ext cx="4581314" cy="184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063">
              <a:defRPr/>
            </a:pPr>
            <a:r>
              <a:rPr lang="cs-CZ" sz="2800" b="1" dirty="0">
                <a:ln>
                  <a:solidFill>
                    <a:srgbClr xmlns:mc="http://schemas.openxmlformats.org/markup-compatibility/2006" xmlns:a14="http://schemas.microsoft.com/office/drawing/2010/main" val="000000" mc:Ignorable="">
                      <a:alpha val="50000"/>
                    </a:srgb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rgbClr xmlns:mc="http://schemas.openxmlformats.org/markup-compatibility/2006" xmlns:a14="http://schemas.microsoft.com/office/drawing/2010/main" val="000000" mc:Ignorable=""/>
                  </a:outerShdw>
                  <a:reflection stA="45000" endPos="0" dist="50800" dir="5400000" sy="-100000" algn="bl" rotWithShape="0"/>
                </a:effectLst>
              </a:rPr>
              <a:t>STUDIJNÍ OBORY</a:t>
            </a:r>
          </a:p>
          <a:p>
            <a:pPr defTabSz="1008063">
              <a:defRPr/>
            </a:pPr>
            <a:endParaRPr lang="cs-CZ" sz="2800" b="1" dirty="0">
              <a:ln>
                <a:solidFill>
                  <a:srgbClr xmlns:mc="http://schemas.openxmlformats.org/markup-compatibility/2006" xmlns:a14="http://schemas.microsoft.com/office/drawing/2010/main" val="000000" mc:Ignorable="">
                    <a:alpha val="50000"/>
                  </a:srgbClr>
                </a:solidFill>
              </a:ln>
              <a:solidFill>
                <a:srgbClr xmlns:mc="http://schemas.openxmlformats.org/markup-compatibility/2006" xmlns:a14="http://schemas.microsoft.com/office/drawing/2010/main" val="C38E39" mc:Ignorable=""/>
              </a:solidFill>
              <a:effectLst>
                <a:outerShdw blurRad="88900" dist="63500" dir="4800000" sx="101000" sy="101000" algn="ctr" rotWithShape="0">
                  <a:srgbClr xmlns:mc="http://schemas.openxmlformats.org/markup-compatibility/2006" xmlns:a14="http://schemas.microsoft.com/office/drawing/2010/main" val="000000" mc:Ignorable=""/>
                </a:outerShdw>
                <a:reflection stA="45000" endPos="0" dist="50800" dir="5400000" sy="-100000" algn="bl" rotWithShape="0"/>
              </a:effectLst>
            </a:endParaRPr>
          </a:p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Management jakosti</a:t>
            </a:r>
            <a:endParaRPr lang="cs-CZ" sz="2400" b="1" dirty="0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Produktový management</a:t>
            </a:r>
            <a:endParaRPr lang="cs-CZ" sz="2400" b="1" dirty="0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</p:txBody>
      </p:sp>
      <p:pic>
        <p:nvPicPr>
          <p:cNvPr id="46082" name="Picture 2" descr="C:\Dokumenty\LETAKY\PRUMYSLOVY_MANAGEMENT\nedoraz24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996" y="1547375"/>
            <a:ext cx="2232248" cy="223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46083" name="Picture 3" descr="C:\Dokumenty\LETAKY\PRUMYSLOVY_MANAGEMENT\nedorazEQ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724" y="1563751"/>
            <a:ext cx="2232248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46084" name="Picture 4" descr="C:\Dokumenty\LETAKY\PRUMYSLOVY_MANAGEMENT\nadmerna_dostav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724" y="3897455"/>
            <a:ext cx="4718764" cy="3483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55298" name="Picture 2" descr="C:\Users\Maros\Desktop\untitl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308" y="4392289"/>
            <a:ext cx="3312368" cy="294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48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324297"/>
            <a:ext cx="9307636" cy="172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defTabSz="1008063">
              <a:defRPr/>
            </a:pPr>
            <a:r>
              <a:rPr lang="cs-CZ" sz="4000" b="1" dirty="0" smtClean="0">
                <a:ln>
                  <a:solidFill>
                    <a:srgbClr xmlns:mc="http://schemas.openxmlformats.org/markup-compatibility/2006" xmlns:a14="http://schemas.microsoft.com/office/drawing/2010/main" val="000000" mc:Ignorable="">
                      <a:alpha val="50000"/>
                    </a:srgb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rgbClr xmlns:mc="http://schemas.openxmlformats.org/markup-compatibility/2006" xmlns:a14="http://schemas.microsoft.com/office/drawing/2010/main" val="000000" mc:Ignorable=""/>
                  </a:outerShdw>
                  <a:reflection stA="45000" endPos="0" dist="50800" dir="5400000" sy="-100000" algn="bl" rotWithShape="0"/>
                </a:effectLst>
              </a:rPr>
              <a:t>TEXTILNÍ INŽENÝRSTVÍ</a:t>
            </a:r>
          </a:p>
          <a:p>
            <a:pPr defTabSz="1008063">
              <a:spcBef>
                <a:spcPts val="600"/>
              </a:spcBef>
              <a:defRPr/>
            </a:pP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Doktorský studijní 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program</a:t>
            </a:r>
          </a:p>
          <a:p>
            <a:pPr defTabSz="1008063">
              <a:defRPr/>
            </a:pP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3 roky</a:t>
            </a:r>
          </a:p>
          <a:p>
            <a:pPr defTabSz="1008063">
              <a:defRPr/>
            </a:pP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prezenční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, kombinovaná</a:t>
            </a:r>
          </a:p>
        </p:txBody>
      </p:sp>
      <p:pic>
        <p:nvPicPr>
          <p:cNvPr id="56322" name="Picture 2" descr="C:\Dokumenty\LETAKY\DOKTORSKY\vzor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92" y="5663642"/>
            <a:ext cx="8424936" cy="1717389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56323" name="Picture 3" descr="C:\Users\Maros\Desktop\untitl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377" y="2268463"/>
            <a:ext cx="4842507" cy="359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56324" name="Picture 4" descr="C:\Dokumenty\Texsci 2010\images1\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64" y="846559"/>
            <a:ext cx="2286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56326" name="Picture 6" descr="C:\Dokumenty\Texsci 2010\images1\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64" y="3348583"/>
            <a:ext cx="2308860" cy="2308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047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C:\Users\Maros\Desktop\nb_09PrihlaskaV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444" y="-179809"/>
            <a:ext cx="5328592" cy="7632551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>
              <a:shade val="85000"/>
            </a:srgbClr>
          </a:solidFill>
          <a:ln w="101600" cap="sq">
            <a:solidFill>
              <a:srgbClr xmlns:mc="http://schemas.openxmlformats.org/markup-compatibility/2006" xmlns:a14="http://schemas.microsoft.com/office/drawing/2010/main" val="FDFDFD" mc:Ignorable=""/>
            </a:solidFill>
            <a:miter lim="800000"/>
          </a:ln>
          <a:effectLst>
            <a:outerShdw blurRad="57150" dist="37500" dir="7560000" sy="98000" kx="110000" ky="200000" algn="tl" rotWithShape="0">
              <a:srgbClr xmlns:mc="http://schemas.openxmlformats.org/markup-compatibility/2006" xmlns:a14="http://schemas.microsoft.com/office/drawing/2010/main" val="000000" mc:Ignorable="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xmlns:mc="http://schemas.openxmlformats.org/markup-compatibility/2006" xmlns:a14="http://schemas.microsoft.com/office/drawing/2010/main" val="FFFFFF" mc:Ignorable=""/>
            </a:contourClr>
          </a:sp3d>
          <a:extLst/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180281"/>
            <a:ext cx="9307636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defTabSz="1008063">
              <a:defRPr/>
            </a:pPr>
            <a:r>
              <a:rPr lang="cs-CZ" sz="4000" b="1" dirty="0" smtClean="0">
                <a:ln>
                  <a:solidFill>
                    <a:srgbClr xmlns:mc="http://schemas.openxmlformats.org/markup-compatibility/2006" xmlns:a14="http://schemas.microsoft.com/office/drawing/2010/main" val="000000" mc:Ignorable="">
                      <a:alpha val="50000"/>
                    </a:srgb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rgbClr xmlns:mc="http://schemas.openxmlformats.org/markup-compatibility/2006" xmlns:a14="http://schemas.microsoft.com/office/drawing/2010/main" val="000000" mc:Ignorable=""/>
                  </a:outerShdw>
                  <a:reflection stA="45000" endPos="0" dist="50800" dir="5400000" sy="-100000" algn="bl" rotWithShape="0"/>
                </a:effectLst>
              </a:rPr>
              <a:t>INFORMACE O PŘIJÍMACÍM ŘÍZENÍ</a:t>
            </a:r>
          </a:p>
        </p:txBody>
      </p:sp>
      <p:sp>
        <p:nvSpPr>
          <p:cNvPr id="2" name="Rectangle 1"/>
          <p:cNvSpPr/>
          <p:nvPr/>
        </p:nvSpPr>
        <p:spPr>
          <a:xfrm>
            <a:off x="1498551" y="2340471"/>
            <a:ext cx="8528669" cy="4598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Úplné střední vzdělání (maturita)</a:t>
            </a:r>
            <a:r>
              <a:rPr lang="en-US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 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pro bakalářské studium</a:t>
            </a:r>
          </a:p>
          <a:p>
            <a:pPr marL="342900" lvl="0" indent="-342900" algn="just"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Titul bakalář (Bc.) pro </a:t>
            </a: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magisterské 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studium</a:t>
            </a:r>
          </a:p>
          <a:p>
            <a:pPr marL="342900" lvl="0" indent="-342900" algn="just"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Přihláška + potvrzení o zaplacení</a:t>
            </a:r>
          </a:p>
          <a:p>
            <a:pPr marL="342900" lvl="0" indent="-342900" algn="just"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Pro každý studijní obor - samostatná přihláška + administrativní </a:t>
            </a: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poplatek</a:t>
            </a:r>
          </a:p>
          <a:p>
            <a:pPr marL="342900" lvl="0" indent="-342900"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Elektronická přihláška 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- 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hlinkClick r:id="rId4"/>
              </a:rPr>
              <a:t>http://</a:t>
            </a: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hlinkClick r:id="rId4"/>
              </a:rPr>
              <a:t>www.ft.tul.cz/index.cgi?sou=uchazeci/text.htm</a:t>
            </a: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 </a:t>
            </a:r>
            <a:endParaRPr lang="cs-CZ" sz="2400" b="1" dirty="0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  <a:p>
            <a:pPr marL="342900" lvl="0" indent="-342900" algn="just"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Počet přihlášek pro různé studijní obory není omezen</a:t>
            </a:r>
          </a:p>
          <a:p>
            <a:pPr marL="342900" lvl="0" indent="-342900" algn="just"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Potvrzení o zdravotní způsobilosti ke studiu se nevyžaduje</a:t>
            </a:r>
          </a:p>
          <a:p>
            <a:pPr marL="342900" lvl="0" indent="-342900" algn="just"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administrativní </a:t>
            </a: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poplatek 500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,-  Kč</a:t>
            </a:r>
          </a:p>
        </p:txBody>
      </p:sp>
    </p:spTree>
    <p:extLst>
      <p:ext uri="{BB962C8B-B14F-4D97-AF65-F5344CB8AC3E}">
        <p14:creationId xmlns:p14="http://schemas.microsoft.com/office/powerpoint/2010/main" val="147957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180281"/>
            <a:ext cx="9307636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defTabSz="1008063">
              <a:defRPr/>
            </a:pPr>
            <a:r>
              <a:rPr lang="cs-CZ" sz="4000" b="1" dirty="0" smtClean="0">
                <a:ln>
                  <a:solidFill>
                    <a:srgbClr xmlns:mc="http://schemas.openxmlformats.org/markup-compatibility/2006" xmlns:a14="http://schemas.microsoft.com/office/drawing/2010/main" val="000000" mc:Ignorable="">
                      <a:alpha val="50000"/>
                    </a:srgb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rgbClr xmlns:mc="http://schemas.openxmlformats.org/markup-compatibility/2006" xmlns:a14="http://schemas.microsoft.com/office/drawing/2010/main" val="000000" mc:Ignorable=""/>
                  </a:outerShdw>
                  <a:reflection stA="45000" endPos="0" dist="50800" dir="5400000" sy="-100000" algn="bl" rotWithShape="0"/>
                </a:effectLst>
              </a:rPr>
              <a:t>TERMÍNY PŘIJÍMACÍHO ŘÍZENÍ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2284" y="1476375"/>
            <a:ext cx="8568952" cy="4992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hangingPunct="0">
              <a:spcBef>
                <a:spcPct val="20000"/>
              </a:spcBef>
            </a:pPr>
            <a:r>
              <a:rPr lang="cs-CZ" sz="4000" b="1" dirty="0" smtClean="0">
                <a:ln>
                  <a:solidFill>
                    <a:srgbClr xmlns:mc="http://schemas.openxmlformats.org/markup-compatibility/2006" xmlns:a14="http://schemas.microsoft.com/office/drawing/2010/main" val="000000" mc:Ignorable="">
                      <a:alpha val="50000"/>
                    </a:srgb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rgbClr xmlns:mc="http://schemas.openxmlformats.org/markup-compatibility/2006" xmlns:a14="http://schemas.microsoft.com/office/drawing/2010/main" val="000000" mc:Ignorable=""/>
                  </a:outerShdw>
                  <a:reflection stA="45000" endPos="0" dist="50800" dir="5400000" sy="-100000" algn="bl" rotWithShape="0"/>
                </a:effectLst>
              </a:rPr>
              <a:t>Podávání </a:t>
            </a:r>
            <a:r>
              <a:rPr lang="cs-CZ" sz="4000" b="1" dirty="0">
                <a:ln>
                  <a:solidFill>
                    <a:srgbClr xmlns:mc="http://schemas.openxmlformats.org/markup-compatibility/2006" xmlns:a14="http://schemas.microsoft.com/office/drawing/2010/main" val="000000" mc:Ignorable="">
                      <a:alpha val="50000"/>
                    </a:srgb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rgbClr xmlns:mc="http://schemas.openxmlformats.org/markup-compatibility/2006" xmlns:a14="http://schemas.microsoft.com/office/drawing/2010/main" val="000000" mc:Ignorable=""/>
                  </a:outerShdw>
                  <a:reflection stA="45000" endPos="0" dist="50800" dir="5400000" sy="-100000" algn="bl" rotWithShape="0"/>
                </a:effectLst>
              </a:rPr>
              <a:t>přihlášek</a:t>
            </a:r>
            <a:r>
              <a:rPr lang="en-US" sz="4000" b="1" dirty="0">
                <a:ln>
                  <a:solidFill>
                    <a:srgbClr xmlns:mc="http://schemas.openxmlformats.org/markup-compatibility/2006" xmlns:a14="http://schemas.microsoft.com/office/drawing/2010/main" val="000000" mc:Ignorable="">
                      <a:alpha val="50000"/>
                    </a:srgb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rgbClr xmlns:mc="http://schemas.openxmlformats.org/markup-compatibility/2006" xmlns:a14="http://schemas.microsoft.com/office/drawing/2010/main" val="000000" mc:Ignorable=""/>
                  </a:outerShdw>
                  <a:reflection stA="45000" endPos="0" dist="50800" dir="5400000" sy="-100000" algn="bl" rotWithShape="0"/>
                </a:effectLst>
              </a:rPr>
              <a:t> </a:t>
            </a:r>
          </a:p>
          <a:p>
            <a:pPr marL="342900" indent="-342900" algn="just" eaLnBrk="0" hangingPunct="0">
              <a:spcBef>
                <a:spcPct val="20000"/>
              </a:spcBef>
            </a:pPr>
            <a:endParaRPr lang="en-US" sz="2400" b="1" dirty="0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  <a:p>
            <a:pPr marL="342900" indent="-342900" algn="just" eaLnBrk="0" hangingPunct="0">
              <a:spcBef>
                <a:spcPct val="20000"/>
              </a:spcBef>
            </a:pPr>
            <a:endParaRPr lang="cs-CZ" sz="2400" b="1" dirty="0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1. 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termín </a:t>
            </a:r>
            <a:r>
              <a:rPr lang="en-US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					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31. 3. </a:t>
            </a: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2010 </a:t>
            </a:r>
            <a:endParaRPr lang="cs-CZ" sz="2400" b="1" dirty="0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2. 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termín </a:t>
            </a: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					10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. 8. </a:t>
            </a: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2010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cs-CZ" sz="18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(NEPLATÍ pro Textilní a oděvní návrhářství)</a:t>
            </a:r>
            <a:r>
              <a:rPr lang="en-US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	</a:t>
            </a:r>
            <a:endParaRPr lang="cs-CZ" sz="2400" b="1" dirty="0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  <a:p>
            <a:pPr marL="342900" indent="-342900" algn="just" eaLnBrk="0" hangingPunct="0">
              <a:spcBef>
                <a:spcPct val="20000"/>
              </a:spcBef>
            </a:pPr>
            <a:endParaRPr lang="cs-CZ" sz="2400" b="1" dirty="0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  <a:p>
            <a:pPr marL="342900" indent="-342900" algn="just" eaLnBrk="0" hangingPunct="0">
              <a:spcBef>
                <a:spcPct val="20000"/>
              </a:spcBef>
            </a:pPr>
            <a:endParaRPr lang="en-US" sz="2400" b="1" dirty="0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  <a:p>
            <a:pPr marL="342900" indent="-342900" algn="just" eaLnBrk="0" hangingPunct="0">
              <a:spcBef>
                <a:spcPct val="20000"/>
              </a:spcBef>
            </a:pPr>
            <a:r>
              <a:rPr lang="cs-CZ" sz="4000" b="1" dirty="0" smtClean="0">
                <a:ln>
                  <a:solidFill>
                    <a:srgbClr xmlns:mc="http://schemas.openxmlformats.org/markup-compatibility/2006" xmlns:a14="http://schemas.microsoft.com/office/drawing/2010/main" val="000000" mc:Ignorable="">
                      <a:alpha val="50000"/>
                    </a:srgb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rgbClr xmlns:mc="http://schemas.openxmlformats.org/markup-compatibility/2006" xmlns:a14="http://schemas.microsoft.com/office/drawing/2010/main" val="000000" mc:Ignorable=""/>
                  </a:outerShdw>
                  <a:reflection stA="45000" endPos="0" dist="50800" dir="5400000" sy="-100000" algn="bl" rotWithShape="0"/>
                </a:effectLst>
              </a:rPr>
              <a:t>Přijímací </a:t>
            </a:r>
            <a:r>
              <a:rPr lang="cs-CZ" sz="4000" b="1" dirty="0">
                <a:ln>
                  <a:solidFill>
                    <a:srgbClr xmlns:mc="http://schemas.openxmlformats.org/markup-compatibility/2006" xmlns:a14="http://schemas.microsoft.com/office/drawing/2010/main" val="000000" mc:Ignorable="">
                      <a:alpha val="50000"/>
                    </a:srgb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rgbClr xmlns:mc="http://schemas.openxmlformats.org/markup-compatibility/2006" xmlns:a14="http://schemas.microsoft.com/office/drawing/2010/main" val="000000" mc:Ignorable=""/>
                  </a:outerShdw>
                  <a:reflection stA="45000" endPos="0" dist="50800" dir="5400000" sy="-100000" algn="bl" rotWithShape="0"/>
                </a:effectLst>
              </a:rPr>
              <a:t>řízení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Talentové </a:t>
            </a: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zkoušky: 24.5. – 28.5.2010 </a:t>
            </a:r>
            <a:endParaRPr lang="cs-CZ" sz="2400" b="1" dirty="0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0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180281"/>
            <a:ext cx="9307636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defTabSz="1008063">
              <a:defRPr/>
            </a:pPr>
            <a:r>
              <a:rPr lang="cs-CZ" sz="4000" b="1" dirty="0" smtClean="0">
                <a:ln>
                  <a:solidFill>
                    <a:srgbClr xmlns:mc="http://schemas.openxmlformats.org/markup-compatibility/2006" xmlns:a14="http://schemas.microsoft.com/office/drawing/2010/main" val="000000" mc:Ignorable="">
                      <a:alpha val="50000"/>
                    </a:srgb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rgbClr xmlns:mc="http://schemas.openxmlformats.org/markup-compatibility/2006" xmlns:a14="http://schemas.microsoft.com/office/drawing/2010/main" val="000000" mc:Ignorable=""/>
                  </a:outerShdw>
                  <a:reflection stA="45000" endPos="0" dist="50800" dir="5400000" sy="-100000" algn="bl" rotWithShape="0"/>
                </a:effectLst>
              </a:rPr>
              <a:t>UBYTOVÁNÍ A STRAVOVÁNÍ</a:t>
            </a:r>
          </a:p>
        </p:txBody>
      </p:sp>
      <p:sp>
        <p:nvSpPr>
          <p:cNvPr id="2" name="Rectangle 1"/>
          <p:cNvSpPr/>
          <p:nvPr/>
        </p:nvSpPr>
        <p:spPr>
          <a:xfrm>
            <a:off x="1026220" y="1332359"/>
            <a:ext cx="9001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0" hangingPunct="0">
              <a:buSzPct val="70000"/>
              <a:buFont typeface="Wingdings 2" pitchFamily="18" charset="2"/>
              <a:buNone/>
            </a:pP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2 500 Kč	</a:t>
            </a: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měsíčně			800 příspěvek</a:t>
            </a:r>
          </a:p>
          <a:p>
            <a:pPr marL="742950" lvl="1" indent="-285750" eaLnBrk="0" hangingPunct="0">
              <a:buSzPct val="70000"/>
            </a:pP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internet zdarma </a:t>
            </a: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			100Mb</a:t>
            </a:r>
            <a:r>
              <a:rPr lang="en-US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/s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, 1G</a:t>
            </a:r>
            <a:r>
              <a:rPr lang="en-US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/s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, wifi</a:t>
            </a:r>
          </a:p>
          <a:p>
            <a:pPr marL="742950" lvl="1" indent="-285750" eaLnBrk="0" hangingPunct="0">
              <a:buSzPct val="70000"/>
            </a:pP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o</a:t>
            </a:r>
            <a:r>
              <a:rPr lang="en-US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b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ěd </a:t>
            </a: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					28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,-Kč (</a:t>
            </a: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18 – 45 Kč)</a:t>
            </a:r>
          </a:p>
          <a:p>
            <a:pPr marL="742950" lvl="1" indent="-285750" eaLnBrk="0" hangingPunct="0">
              <a:buSzPct val="70000"/>
            </a:pP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večeře 					25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,-</a:t>
            </a: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Kč</a:t>
            </a:r>
          </a:p>
          <a:p>
            <a:pPr marL="742950" lvl="1" indent="-285750" eaLnBrk="0" hangingPunct="0">
              <a:buSzPct val="70000"/>
            </a:pPr>
            <a:endParaRPr lang="cs-CZ" sz="1600" dirty="0">
              <a:solidFill>
                <a:srgbClr xmlns:mc="http://schemas.openxmlformats.org/markup-compatibility/2006" xmlns:a14="http://schemas.microsoft.com/office/drawing/2010/main" val="CCFFCC" mc:Ignorable=""/>
              </a:solidFill>
            </a:endParaRPr>
          </a:p>
        </p:txBody>
      </p:sp>
      <p:pic>
        <p:nvPicPr>
          <p:cNvPr id="6" name="Picture 8" descr="men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64" y="2947025"/>
            <a:ext cx="3227292" cy="387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652" y="2949345"/>
            <a:ext cx="5256584" cy="3942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84" y="5451623"/>
            <a:ext cx="2448272" cy="183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72" y="5379615"/>
            <a:ext cx="1447056" cy="192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080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180281"/>
            <a:ext cx="9307636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defTabSz="1008063">
              <a:defRPr/>
            </a:pPr>
            <a:r>
              <a:rPr lang="cs-CZ" sz="4000" b="1" dirty="0" smtClean="0">
                <a:ln>
                  <a:solidFill>
                    <a:srgbClr xmlns:mc="http://schemas.openxmlformats.org/markup-compatibility/2006" xmlns:a14="http://schemas.microsoft.com/office/drawing/2010/main" val="000000" mc:Ignorable="">
                      <a:alpha val="50000"/>
                    </a:srgb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rgbClr xmlns:mc="http://schemas.openxmlformats.org/markup-compatibility/2006" xmlns:a14="http://schemas.microsoft.com/office/drawing/2010/main" val="000000" mc:Ignorable=""/>
                  </a:outerShdw>
                  <a:reflection stA="45000" endPos="0" dist="50800" dir="5400000" sy="-100000" algn="bl" rotWithShape="0"/>
                </a:effectLst>
              </a:rPr>
              <a:t>UPLATNĚNÍ ABSOLVENTŮ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2284" y="1332359"/>
            <a:ext cx="5346700" cy="31208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medicínské 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textilie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automobilový 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a  letecký průmysl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stavitelství 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a zemědělství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textilie 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pro vojenské aplikace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speciální 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aplikace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400" b="1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inteligentní </a:t>
            </a: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textilie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400" b="1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nanovlákna</a:t>
            </a:r>
          </a:p>
        </p:txBody>
      </p:sp>
      <p:pic>
        <p:nvPicPr>
          <p:cNvPr id="10" name="Picture 8" descr="computer2"/>
          <p:cNvPicPr>
            <a:picLocks noChangeAspect="1" noChangeArrowheads="1"/>
          </p:cNvPicPr>
          <p:nvPr/>
        </p:nvPicPr>
        <p:blipFill>
          <a:blip r:embed="rId3"/>
          <a:srcRect t="2199" b="5147"/>
          <a:stretch>
            <a:fillRect/>
          </a:stretch>
        </p:blipFill>
        <p:spPr bwMode="auto">
          <a:xfrm>
            <a:off x="5263383" y="4572719"/>
            <a:ext cx="4483905" cy="273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r="7483" b="9323"/>
          <a:stretch>
            <a:fillRect/>
          </a:stretch>
        </p:blipFill>
        <p:spPr bwMode="auto">
          <a:xfrm>
            <a:off x="7506940" y="1260351"/>
            <a:ext cx="2108448" cy="2970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2" descr="C:\Users\Maros\Desktop\Bez názvu-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541" y="4581773"/>
            <a:ext cx="2731095" cy="2731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71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180281"/>
            <a:ext cx="9307636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defTabSz="1008063">
              <a:defRPr/>
            </a:pPr>
            <a:r>
              <a:rPr lang="cs-CZ" sz="4000" b="1" dirty="0" smtClean="0">
                <a:ln>
                  <a:solidFill>
                    <a:srgbClr xmlns:mc="http://schemas.openxmlformats.org/markup-compatibility/2006" xmlns:a14="http://schemas.microsoft.com/office/drawing/2010/main" val="000000" mc:Ignorable="">
                      <a:alpha val="50000"/>
                    </a:srgb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rgbClr xmlns:mc="http://schemas.openxmlformats.org/markup-compatibility/2006" xmlns:a14="http://schemas.microsoft.com/office/drawing/2010/main" val="000000" mc:Ignorable=""/>
                  </a:outerShdw>
                  <a:reflection stA="45000" endPos="0" dist="50800" dir="5400000" sy="-100000" algn="bl" rotWithShape="0"/>
                </a:effectLst>
              </a:rPr>
              <a:t>ZÁBAVA</a:t>
            </a:r>
          </a:p>
        </p:txBody>
      </p:sp>
      <p:pic>
        <p:nvPicPr>
          <p:cNvPr id="7" name="Picture 5" descr="babyl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926" y="4500711"/>
            <a:ext cx="2822091" cy="2447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jizer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450" y="1404367"/>
            <a:ext cx="306143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sama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76" y="4500711"/>
            <a:ext cx="2664296" cy="2415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bukove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40" y="1404367"/>
            <a:ext cx="240241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cityhall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477" y="4500711"/>
            <a:ext cx="2353391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6" name="Picture 28" descr="C:\Users\Maros\Desktop\Bez názvu-1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76" y="1404367"/>
            <a:ext cx="1989060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957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180281"/>
            <a:ext cx="9307636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defTabSz="1008063">
              <a:defRPr/>
            </a:pPr>
            <a:r>
              <a:rPr lang="cs-CZ" sz="4000" b="1" dirty="0" smtClean="0">
                <a:ln>
                  <a:solidFill>
                    <a:srgbClr xmlns:mc="http://schemas.openxmlformats.org/markup-compatibility/2006" xmlns:a14="http://schemas.microsoft.com/office/drawing/2010/main" val="000000" mc:Ignorable="">
                      <a:alpha val="50000"/>
                    </a:srgb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rgbClr xmlns:mc="http://schemas.openxmlformats.org/markup-compatibility/2006" xmlns:a14="http://schemas.microsoft.com/office/drawing/2010/main" val="000000" mc:Ignorable=""/>
                  </a:outerShdw>
                  <a:reflection stA="45000" endPos="0" dist="50800" dir="5400000" sy="-100000" algn="bl" rotWithShape="0"/>
                </a:effectLst>
              </a:rPr>
              <a:t>HODNĚ ŠTĚSTÍ</a:t>
            </a:r>
          </a:p>
        </p:txBody>
      </p:sp>
      <p:pic>
        <p:nvPicPr>
          <p:cNvPr id="10" name="Picture 2" descr="0009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940" y="3276575"/>
            <a:ext cx="2655809" cy="3960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IMG_1011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0276" y="3316021"/>
            <a:ext cx="5544616" cy="3896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4284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180281"/>
            <a:ext cx="9307636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defTabSz="1008063">
              <a:defRPr/>
            </a:pPr>
            <a:r>
              <a:rPr lang="cs-CZ" sz="4000" b="1" dirty="0" smtClean="0">
                <a:ln>
                  <a:solidFill>
                    <a:srgbClr xmlns:mc="http://schemas.openxmlformats.org/markup-compatibility/2006" xmlns:a14="http://schemas.microsoft.com/office/drawing/2010/main" val="000000" mc:Ignorable="">
                      <a:alpha val="50000"/>
                    </a:srgb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rgbClr xmlns:mc="http://schemas.openxmlformats.org/markup-compatibility/2006" xmlns:a14="http://schemas.microsoft.com/office/drawing/2010/main" val="000000" mc:Ignorable=""/>
                  </a:outerShdw>
                  <a:reflection stA="45000" endPos="0" dist="50800" dir="5400000" sy="-100000" algn="bl" rotWithShape="0"/>
                </a:effectLst>
              </a:rPr>
              <a:t>S NÁMI JE TEXTIL SILNĚJŠÍ OCELI</a:t>
            </a:r>
          </a:p>
        </p:txBody>
      </p:sp>
      <p:pic>
        <p:nvPicPr>
          <p:cNvPr id="4" name="Picture 6" descr="BEAM-R~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0596" y="1200759"/>
            <a:ext cx="5555052" cy="6051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76" y="2988543"/>
            <a:ext cx="2521254" cy="252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01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09275" cy="757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27" y="3564607"/>
            <a:ext cx="4206769" cy="360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Liberec_Town_Hall_2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8748" y="1332359"/>
            <a:ext cx="4472231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</p:spPr>
      </p:pic>
      <p:pic>
        <p:nvPicPr>
          <p:cNvPr id="512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2" y="1476375"/>
            <a:ext cx="4247703" cy="202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385764" y="36265"/>
            <a:ext cx="9145511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defTabSz="1008063">
              <a:defRPr/>
            </a:pPr>
            <a:r>
              <a:rPr lang="cs-CZ" sz="40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LIBEREC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1242244" y="2916535"/>
            <a:ext cx="489654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/>
          <a:lstStyle/>
          <a:p>
            <a:pPr marL="342900" indent="-342900" defTabSz="10080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cs-CZ" sz="2400" b="1" cap="small" dirty="0"/>
              <a:t>fakulta strojní</a:t>
            </a:r>
          </a:p>
          <a:p>
            <a:pPr marL="342900" indent="-342900" defTabSz="10080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cs-CZ" sz="2400" b="1" cap="small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FAKULTA TEXTILNÍ</a:t>
            </a:r>
          </a:p>
          <a:p>
            <a:pPr marL="342900" indent="-342900" defTabSz="10080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cs-CZ" sz="2400" b="1" cap="small" dirty="0"/>
              <a:t>fakulta přírodovědně - humanitní a pedagogická</a:t>
            </a:r>
            <a:endParaRPr lang="cs-CZ" sz="2400" b="1" cap="small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xmlns:mc="http://schemas.openxmlformats.org/markup-compatibility/2006" xmlns:a14="http://schemas.microsoft.com/office/drawing/2010/main" val="C38E39" mc:Ignorable=""/>
              </a:solidFill>
              <a:effectLst>
                <a:outerShdw blurRad="88900" dist="63500" dir="4800000" sx="101000" sy="101000" algn="ctr" rotWithShape="0">
                  <a:schemeClr val="tx1"/>
                </a:outerShdw>
                <a:reflection stA="45000" endPos="0" dist="50800" dir="5400000" sy="-100000" algn="bl" rotWithShape="0"/>
              </a:effectLst>
            </a:endParaRPr>
          </a:p>
          <a:p>
            <a:pPr marL="342900" indent="-342900" defTabSz="10080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cs-CZ" sz="2400" b="1" cap="small" dirty="0"/>
              <a:t>fakulta ekonomická</a:t>
            </a:r>
          </a:p>
          <a:p>
            <a:pPr marL="342900" indent="-342900" defTabSz="10080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cs-CZ" sz="2400" b="1" cap="small" dirty="0"/>
              <a:t>fakulta umění a architektury</a:t>
            </a:r>
          </a:p>
          <a:p>
            <a:pPr marL="342900" indent="-342900" defTabSz="10080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cs-CZ" sz="2400" b="1" cap="small" dirty="0"/>
              <a:t>mechatroniky, informatiky a mezioborových studií</a:t>
            </a:r>
          </a:p>
          <a:p>
            <a:pPr marL="342900" indent="-342900" defTabSz="10080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cs-CZ" sz="2400" b="1" cap="small" dirty="0"/>
              <a:t>ústav zdravotnických studií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36265"/>
            <a:ext cx="9145511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defTabSz="1008063">
              <a:defRPr/>
            </a:pPr>
            <a:r>
              <a:rPr lang="cs-CZ" sz="40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TECHNICKÁ UNIVERZITA V LIBERCI</a:t>
            </a:r>
          </a:p>
        </p:txBody>
      </p:sp>
      <p:pic>
        <p:nvPicPr>
          <p:cNvPr id="11" name="Picture 8" descr="TUL_Rektor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9191" y="1836415"/>
            <a:ext cx="4107212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467678" y="985750"/>
            <a:ext cx="8703558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008063">
              <a:defRPr/>
            </a:pPr>
            <a:r>
              <a:rPr lang="cs-CZ" sz="28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FAKULTY  TECHNICKÉ  UNIVERZITY</a:t>
            </a:r>
          </a:p>
        </p:txBody>
      </p:sp>
      <p:pic>
        <p:nvPicPr>
          <p:cNvPr id="615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1662113"/>
            <a:ext cx="1038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1436490" y="4932759"/>
            <a:ext cx="731014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/>
          <a:lstStyle/>
          <a:p>
            <a:pPr defTabSz="1008063">
              <a:defRPr/>
            </a:pPr>
            <a:r>
              <a:rPr lang="cs-CZ" sz="2400" dirty="0" smtClean="0"/>
              <a:t>Tel.: 	+420 </a:t>
            </a:r>
            <a:r>
              <a:rPr lang="cs-CZ" sz="2400" dirty="0"/>
              <a:t>48 535 3258 (tajemnice fakulty),</a:t>
            </a:r>
            <a:br>
              <a:rPr lang="cs-CZ" sz="2400" dirty="0"/>
            </a:br>
            <a:r>
              <a:rPr lang="cs-CZ" sz="2400" dirty="0" smtClean="0"/>
              <a:t>	+</a:t>
            </a:r>
            <a:r>
              <a:rPr lang="cs-CZ" sz="2400" dirty="0"/>
              <a:t>420 48 535 3452 (sekretariát děkana),</a:t>
            </a:r>
            <a:br>
              <a:rPr lang="cs-CZ" sz="2400" dirty="0"/>
            </a:br>
            <a:r>
              <a:rPr lang="cs-CZ" sz="2400" dirty="0" smtClean="0"/>
              <a:t>	+</a:t>
            </a:r>
            <a:r>
              <a:rPr lang="cs-CZ" sz="2400" dirty="0"/>
              <a:t>420 48 535 3239 (studijní oddělení</a:t>
            </a:r>
            <a:r>
              <a:rPr lang="cs-CZ" sz="2400" dirty="0" smtClean="0"/>
              <a:t>)</a:t>
            </a:r>
          </a:p>
          <a:p>
            <a:pPr defTabSz="1008063">
              <a:defRPr/>
            </a:pPr>
            <a:r>
              <a:rPr lang="cs-CZ" sz="2400" dirty="0" smtClean="0"/>
              <a:t>Fax:	+</a:t>
            </a:r>
            <a:r>
              <a:rPr lang="cs-CZ" sz="2400" dirty="0"/>
              <a:t>420 48 535 </a:t>
            </a:r>
            <a:r>
              <a:rPr lang="cs-CZ" sz="2400" dirty="0" smtClean="0"/>
              <a:t>3542</a:t>
            </a:r>
          </a:p>
          <a:p>
            <a:pPr defTabSz="1008063">
              <a:defRPr/>
            </a:pPr>
            <a:r>
              <a:rPr lang="cs-CZ" sz="2400" dirty="0" smtClean="0">
                <a:effectLst>
                  <a:reflection stA="45000" endPos="0" dist="50800" dir="5400000" sy="-100000" algn="bl" rotWithShape="0"/>
                </a:effectLst>
              </a:rPr>
              <a:t>E-mail:	</a:t>
            </a:r>
            <a:r>
              <a:rPr lang="cs-CZ" sz="2400" dirty="0" smtClean="0">
                <a:effectLst>
                  <a:reflection stA="45000" endPos="0" dist="50800" dir="5400000" sy="-100000" algn="bl" rotWithShape="0"/>
                </a:effectLst>
                <a:hlinkClick r:id="rId3"/>
              </a:rPr>
              <a:t>jarmila.vaneckova@tul.cz</a:t>
            </a:r>
            <a:endParaRPr lang="cs-CZ" sz="2400" dirty="0" smtClean="0">
              <a:effectLst>
                <a:reflection stA="45000" endPos="0" dist="50800" dir="5400000" sy="-100000" algn="bl" rotWithShape="0"/>
              </a:effectLst>
            </a:endParaRPr>
          </a:p>
          <a:p>
            <a:pPr defTabSz="1008063">
              <a:defRPr/>
            </a:pPr>
            <a:r>
              <a:rPr lang="cs-CZ" sz="2400" dirty="0">
                <a:effectLst>
                  <a:reflection stA="45000" endPos="0" dist="50800" dir="5400000" sy="-100000" algn="bl" rotWithShape="0"/>
                </a:effectLst>
              </a:rPr>
              <a:t>Web:	</a:t>
            </a:r>
            <a:r>
              <a:rPr lang="cs-CZ" sz="2400" dirty="0">
                <a:effectLst>
                  <a:reflection stA="45000" endPos="0" dist="50800" dir="5400000" sy="-100000" algn="bl" rotWithShape="0"/>
                </a:effectLst>
                <a:hlinkClick r:id="rId4"/>
              </a:rPr>
              <a:t>http://www.ft.tul.cz</a:t>
            </a:r>
            <a:r>
              <a:rPr lang="cs-CZ" sz="2400" dirty="0" smtClean="0">
                <a:effectLst>
                  <a:reflection stA="45000" endPos="0" dist="50800" dir="5400000" sy="-100000" algn="bl" rotWithShape="0"/>
                </a:effectLst>
                <a:hlinkClick r:id="rId4"/>
              </a:rPr>
              <a:t>/</a:t>
            </a:r>
            <a:r>
              <a:rPr lang="cs-CZ" sz="2400" dirty="0" smtClean="0">
                <a:effectLst>
                  <a:reflection stA="45000" endPos="0" dist="50800" dir="5400000" sy="-100000" algn="bl" rotWithShape="0"/>
                </a:effectLst>
              </a:rPr>
              <a:t> </a:t>
            </a:r>
            <a:r>
              <a:rPr lang="cs-CZ" sz="2400" dirty="0">
                <a:effectLst>
                  <a:reflection stA="45000" endPos="0" dist="50800" dir="5400000" sy="-100000" algn="bl" rotWithShape="0"/>
                </a:effectLst>
              </a:rPr>
              <a:t>	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36265"/>
            <a:ext cx="9145511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defTabSz="1008063">
              <a:defRPr/>
            </a:pPr>
            <a:r>
              <a:rPr lang="cs-CZ" sz="40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FAKULTA TEXTILNÍ</a:t>
            </a:r>
          </a:p>
        </p:txBody>
      </p:sp>
      <p:pic>
        <p:nvPicPr>
          <p:cNvPr id="7172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236538"/>
            <a:ext cx="12731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IMG_0835"/>
          <p:cNvPicPr>
            <a:picLocks noChangeAspect="1" noChangeArrowheads="1"/>
          </p:cNvPicPr>
          <p:nvPr/>
        </p:nvPicPr>
        <p:blipFill>
          <a:blip r:embed="rId6" cstate="print"/>
          <a:srcRect l="9286" r="17578" b="2083"/>
          <a:stretch>
            <a:fillRect/>
          </a:stretch>
        </p:blipFill>
        <p:spPr bwMode="auto">
          <a:xfrm>
            <a:off x="6066780" y="1592216"/>
            <a:ext cx="4104456" cy="3268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467678" y="1514774"/>
            <a:ext cx="25108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063">
              <a:defRPr/>
            </a:pPr>
            <a:r>
              <a:rPr lang="cs-CZ" sz="2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ADRESA</a:t>
            </a:r>
            <a:endParaRPr lang="cs-CZ" sz="2800" b="1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xmlns:mc="http://schemas.openxmlformats.org/markup-compatibility/2006" xmlns:a14="http://schemas.microsoft.com/office/drawing/2010/main" val="C38E39" mc:Ignorable=""/>
              </a:solidFill>
              <a:effectLst>
                <a:outerShdw blurRad="88900" dist="63500" dir="4800000" sx="101000" sy="101000" algn="ctr" rotWithShape="0">
                  <a:schemeClr val="tx1"/>
                </a:outerShdw>
                <a:reflection stA="45000" endPos="0" dist="508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2347" y="2221423"/>
            <a:ext cx="53467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008063">
              <a:defRPr/>
            </a:pPr>
            <a:r>
              <a:rPr lang="cs-CZ" sz="2400" dirty="0"/>
              <a:t>Technická univerzita v Liberci</a:t>
            </a:r>
            <a:br>
              <a:rPr lang="cs-CZ" sz="2400" dirty="0"/>
            </a:br>
            <a:r>
              <a:rPr lang="cs-CZ" sz="2400" dirty="0"/>
              <a:t>Fakulta textilní</a:t>
            </a:r>
            <a:br>
              <a:rPr lang="cs-CZ" sz="2400" dirty="0"/>
            </a:br>
            <a:r>
              <a:rPr lang="cs-CZ" sz="2400" dirty="0"/>
              <a:t>Děkanát FT TUL</a:t>
            </a:r>
            <a:br>
              <a:rPr lang="cs-CZ" sz="2400" dirty="0"/>
            </a:br>
            <a:r>
              <a:rPr lang="cs-CZ" sz="2400" dirty="0"/>
              <a:t>Studentská 2</a:t>
            </a:r>
            <a:br>
              <a:rPr lang="cs-CZ" sz="2400" dirty="0"/>
            </a:br>
            <a:r>
              <a:rPr lang="cs-CZ" sz="2400" dirty="0"/>
              <a:t>461 17 Liberec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50518" y="4265523"/>
            <a:ext cx="4184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063">
              <a:defRPr/>
            </a:pPr>
            <a:r>
              <a:rPr lang="cs-CZ" sz="2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KONTAKTNÍ ČÍSLA</a:t>
            </a:r>
            <a:endParaRPr lang="cs-CZ" sz="2800" b="1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xmlns:mc="http://schemas.openxmlformats.org/markup-compatibility/2006" xmlns:a14="http://schemas.microsoft.com/office/drawing/2010/main" val="C38E39" mc:Ignorable=""/>
              </a:solidFill>
              <a:effectLst>
                <a:outerShdw blurRad="88900" dist="63500" dir="4800000" sx="101000" sy="101000" algn="ctr" rotWithShape="0">
                  <a:schemeClr val="tx1"/>
                </a:outerShdw>
                <a:reflection stA="45000" endPos="0" dist="508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36265"/>
            <a:ext cx="9145511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defTabSz="1008063">
              <a:defRPr/>
            </a:pPr>
            <a:r>
              <a:rPr lang="cs-CZ" sz="40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KATEDRY FAKULTY TEXTILNÍ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314252" y="1908473"/>
            <a:ext cx="9297062" cy="525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>
            <a:scene3d>
              <a:camera prst="orthographicFront"/>
              <a:lightRig rig="threePt" dir="t"/>
            </a:scene3d>
            <a:sp3d extrusionH="38100">
              <a:bevelB/>
            </a:sp3d>
          </a:bodyPr>
          <a:lstStyle/>
          <a:p>
            <a:pPr marL="457200" indent="-457200" defTabSz="10080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cs-CZ" sz="28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KATEDRA ODĚVNICTVÍ </a:t>
            </a:r>
          </a:p>
          <a:p>
            <a:pPr marL="457200" indent="-457200" defTabSz="10080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cs-CZ" sz="28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KATEDRA TEXTILNÍCH MATERIÁLŮ</a:t>
            </a:r>
          </a:p>
          <a:p>
            <a:pPr marL="457200" indent="-457200" defTabSz="10080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cs-CZ" sz="28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KATEDRA DESIGNU</a:t>
            </a:r>
          </a:p>
          <a:p>
            <a:pPr marL="457200" indent="-457200" defTabSz="10080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cs-CZ" sz="28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KATEDRA TEXTILNÍCH TECHNOLOGIÍ</a:t>
            </a:r>
          </a:p>
          <a:p>
            <a:pPr marL="457200" indent="-457200" defTabSz="10080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cs-CZ" sz="28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KATEDRA TEXTILNÍ CHEMIE</a:t>
            </a:r>
          </a:p>
          <a:p>
            <a:pPr marL="457200" indent="-457200" defTabSz="10080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cs-CZ" sz="28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KATEDRA TECHNOLOGIE A ŘÍZENÍ KONFEKČNÍ VÝROBY</a:t>
            </a:r>
          </a:p>
          <a:p>
            <a:pPr marL="457200" indent="-457200" defTabSz="10080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cs-CZ" sz="28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KATEDRA HODNOCENÍ TEXTILIÍ</a:t>
            </a:r>
          </a:p>
          <a:p>
            <a:pPr marL="457200" indent="-457200" defTabSz="10080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cs-CZ" sz="28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KATEDRA NETKANÝCH TEXTILIÍ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36265"/>
            <a:ext cx="9307636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defTabSz="1008063">
              <a:defRPr/>
            </a:pPr>
            <a:r>
              <a:rPr lang="cs-CZ" sz="40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STUDIJNÍ PROGRAMY</a:t>
            </a:r>
            <a:endParaRPr lang="cs-CZ" sz="4000" b="1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xmlns:mc="http://schemas.openxmlformats.org/markup-compatibility/2006" xmlns:a14="http://schemas.microsoft.com/office/drawing/2010/main" val="C38E39" mc:Ignorable=""/>
              </a:solidFill>
              <a:effectLst>
                <a:outerShdw blurRad="88900" dist="63500" dir="4800000" sx="101000" sy="101000" algn="ctr" rotWithShape="0">
                  <a:schemeClr val="tx1"/>
                </a:outerShdw>
                <a:reflection stA="45000" endPos="0" dist="508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2346" y="1250180"/>
            <a:ext cx="8758889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063">
              <a:defRPr/>
            </a:pPr>
            <a:r>
              <a:rPr lang="cs-CZ" sz="28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Bc. </a:t>
            </a:r>
            <a:r>
              <a:rPr lang="cs-CZ" sz="2400" dirty="0" smtClean="0"/>
              <a:t>		</a:t>
            </a:r>
            <a:r>
              <a:rPr lang="cs-CZ" sz="2400" b="1" dirty="0" smtClean="0"/>
              <a:t>Bakalářský studijní program</a:t>
            </a:r>
          </a:p>
          <a:p>
            <a:pPr defTabSz="1008063">
              <a:defRPr/>
            </a:pPr>
            <a:r>
              <a:rPr lang="cs-CZ" sz="2400" dirty="0" smtClean="0"/>
              <a:t>		</a:t>
            </a:r>
            <a:r>
              <a:rPr lang="cs-CZ" sz="2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TEXTIL</a:t>
            </a:r>
          </a:p>
          <a:p>
            <a:pPr defTabSz="1008063">
              <a:defRPr/>
            </a:pPr>
            <a:r>
              <a:rPr lang="cs-CZ" sz="2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		</a:t>
            </a:r>
            <a:r>
              <a:rPr lang="cs-CZ" sz="2400" dirty="0" smtClean="0"/>
              <a:t>3 roky</a:t>
            </a:r>
          </a:p>
          <a:p>
            <a:pPr defTabSz="1008063">
              <a:defRPr/>
            </a:pPr>
            <a:r>
              <a:rPr lang="cs-CZ" sz="2400" dirty="0"/>
              <a:t>	</a:t>
            </a:r>
            <a:r>
              <a:rPr lang="cs-CZ" sz="2400" dirty="0" smtClean="0"/>
              <a:t>	prezenční, kombinovaná</a:t>
            </a:r>
            <a:endParaRPr lang="cs-CZ" sz="2400" dirty="0"/>
          </a:p>
          <a:p>
            <a:pPr defTabSz="1008063">
              <a:spcBef>
                <a:spcPts val="1200"/>
              </a:spcBef>
              <a:defRPr/>
            </a:pPr>
            <a:r>
              <a:rPr lang="cs-CZ" sz="2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Ing</a:t>
            </a:r>
            <a:r>
              <a:rPr lang="cs-CZ" sz="28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. </a:t>
            </a:r>
            <a:r>
              <a:rPr lang="cs-CZ" sz="2400" dirty="0" smtClean="0"/>
              <a:t>		</a:t>
            </a:r>
            <a:r>
              <a:rPr lang="cs-CZ" sz="2400" b="1" dirty="0" smtClean="0"/>
              <a:t>Navazující magisterský </a:t>
            </a:r>
            <a:r>
              <a:rPr lang="cs-CZ" sz="2400" b="1" dirty="0"/>
              <a:t>studijní </a:t>
            </a:r>
            <a:r>
              <a:rPr lang="cs-CZ" sz="2400" b="1" dirty="0" smtClean="0"/>
              <a:t>program</a:t>
            </a:r>
            <a:endParaRPr lang="cs-CZ" sz="2400" b="1" dirty="0"/>
          </a:p>
          <a:p>
            <a:pPr defTabSz="1008063">
              <a:defRPr/>
            </a:pPr>
            <a:r>
              <a:rPr lang="cs-CZ" sz="2400" dirty="0" smtClean="0"/>
              <a:t>		</a:t>
            </a:r>
            <a:r>
              <a:rPr lang="cs-CZ" sz="2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TEXTILNÍ </a:t>
            </a:r>
            <a:r>
              <a:rPr lang="cs-CZ" sz="28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INŽENÝRSTVÍ</a:t>
            </a:r>
          </a:p>
          <a:p>
            <a:pPr defTabSz="1008063">
              <a:spcBef>
                <a:spcPts val="600"/>
              </a:spcBef>
              <a:defRPr/>
            </a:pPr>
            <a:r>
              <a:rPr lang="cs-CZ" sz="28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	</a:t>
            </a:r>
            <a:r>
              <a:rPr lang="cs-CZ" sz="2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	PRŮMYSLOVÝ MANAGEMENT</a:t>
            </a:r>
          </a:p>
          <a:p>
            <a:pPr defTabSz="1008063">
              <a:defRPr/>
            </a:pPr>
            <a:r>
              <a:rPr lang="cs-CZ" sz="2400" dirty="0" smtClean="0"/>
              <a:t>		2 </a:t>
            </a:r>
            <a:r>
              <a:rPr lang="cs-CZ" sz="2400" dirty="0"/>
              <a:t>roky</a:t>
            </a:r>
          </a:p>
          <a:p>
            <a:pPr defTabSz="1008063">
              <a:defRPr/>
            </a:pPr>
            <a:r>
              <a:rPr lang="cs-CZ" sz="2400" dirty="0"/>
              <a:t>	</a:t>
            </a:r>
            <a:r>
              <a:rPr lang="cs-CZ" sz="2400" dirty="0" smtClean="0"/>
              <a:t>	prezenční</a:t>
            </a:r>
            <a:r>
              <a:rPr lang="cs-CZ" sz="2400" dirty="0"/>
              <a:t>, kombinovaná</a:t>
            </a:r>
          </a:p>
          <a:p>
            <a:pPr defTabSz="1008063">
              <a:spcBef>
                <a:spcPts val="1200"/>
              </a:spcBef>
              <a:defRPr/>
            </a:pPr>
            <a:r>
              <a:rPr lang="cs-CZ" sz="2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Ph.D</a:t>
            </a:r>
            <a:r>
              <a:rPr lang="cs-CZ" sz="28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.</a:t>
            </a:r>
            <a:r>
              <a:rPr lang="cs-CZ" sz="2400" dirty="0" smtClean="0"/>
              <a:t>		</a:t>
            </a:r>
            <a:r>
              <a:rPr lang="cs-CZ" sz="2400" b="1" dirty="0" smtClean="0"/>
              <a:t>Doktorský </a:t>
            </a:r>
            <a:r>
              <a:rPr lang="cs-CZ" sz="2400" b="1" dirty="0"/>
              <a:t>studijní </a:t>
            </a:r>
            <a:r>
              <a:rPr lang="cs-CZ" sz="2400" b="1" dirty="0" smtClean="0"/>
              <a:t>program</a:t>
            </a:r>
            <a:endParaRPr lang="cs-CZ" sz="2400" b="1" dirty="0"/>
          </a:p>
          <a:p>
            <a:pPr defTabSz="1008063">
              <a:defRPr/>
            </a:pPr>
            <a:r>
              <a:rPr lang="cs-CZ" sz="2400" dirty="0" smtClean="0"/>
              <a:t>		</a:t>
            </a:r>
            <a:r>
              <a:rPr lang="cs-CZ" sz="2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TEXTILNÍ </a:t>
            </a:r>
            <a:r>
              <a:rPr lang="cs-CZ" sz="28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INŽENÝRSTVÍ</a:t>
            </a:r>
          </a:p>
          <a:p>
            <a:pPr defTabSz="1008063">
              <a:defRPr/>
            </a:pPr>
            <a:r>
              <a:rPr lang="cs-CZ" sz="2400" dirty="0" smtClean="0"/>
              <a:t>		3 </a:t>
            </a:r>
            <a:r>
              <a:rPr lang="cs-CZ" sz="2400" dirty="0"/>
              <a:t>roky</a:t>
            </a:r>
          </a:p>
          <a:p>
            <a:pPr defTabSz="1008063">
              <a:defRPr/>
            </a:pPr>
            <a:r>
              <a:rPr lang="cs-CZ" sz="2400" dirty="0"/>
              <a:t>	</a:t>
            </a:r>
            <a:r>
              <a:rPr lang="cs-CZ" sz="2400" dirty="0" smtClean="0"/>
              <a:t>	prezenční</a:t>
            </a:r>
            <a:r>
              <a:rPr lang="cs-CZ" sz="2400" dirty="0"/>
              <a:t>, </a:t>
            </a:r>
            <a:r>
              <a:rPr lang="cs-CZ" sz="2400" dirty="0" smtClean="0"/>
              <a:t>kombinovaná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6410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5764" y="252289"/>
            <a:ext cx="9307636" cy="172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803" tIns="50402" rIns="100803" bIns="50402" anchor="ctr">
            <a:scene3d>
              <a:camera prst="orthographicFront"/>
              <a:lightRig rig="threePt" dir="t"/>
            </a:scene3d>
            <a:sp3d extrusionH="38100">
              <a:bevelT w="38100" h="38100"/>
              <a:bevelB/>
            </a:sp3d>
          </a:bodyPr>
          <a:lstStyle/>
          <a:p>
            <a:pPr defTabSz="1008063">
              <a:defRPr/>
            </a:pPr>
            <a:r>
              <a:rPr lang="cs-CZ" sz="40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TEXTIL 	</a:t>
            </a:r>
          </a:p>
          <a:p>
            <a:pPr defTabSz="1008063">
              <a:spcBef>
                <a:spcPts val="600"/>
              </a:spcBef>
              <a:defRPr/>
            </a:pPr>
            <a:r>
              <a:rPr lang="cs-CZ" sz="2400" b="1" dirty="0" smtClean="0"/>
              <a:t>Bakalářský </a:t>
            </a:r>
            <a:r>
              <a:rPr lang="cs-CZ" sz="2400" b="1" dirty="0"/>
              <a:t>studijní </a:t>
            </a:r>
            <a:r>
              <a:rPr lang="cs-CZ" sz="2400" b="1" dirty="0" smtClean="0"/>
              <a:t>program</a:t>
            </a:r>
          </a:p>
          <a:p>
            <a:pPr defTabSz="1008063">
              <a:defRPr/>
            </a:pPr>
            <a:r>
              <a:rPr lang="cs-CZ" sz="2400" b="1" dirty="0" smtClean="0"/>
              <a:t>3 </a:t>
            </a:r>
            <a:r>
              <a:rPr lang="cs-CZ" sz="2400" b="1" dirty="0"/>
              <a:t>roky</a:t>
            </a:r>
          </a:p>
          <a:p>
            <a:pPr defTabSz="1008063">
              <a:defRPr/>
            </a:pPr>
            <a:r>
              <a:rPr lang="cs-CZ" sz="2400" b="1" dirty="0" smtClean="0"/>
              <a:t>prezenční</a:t>
            </a:r>
            <a:r>
              <a:rPr lang="cs-CZ" sz="2400" b="1" dirty="0"/>
              <a:t>, kombinovaná</a:t>
            </a:r>
          </a:p>
        </p:txBody>
      </p:sp>
      <p:sp>
        <p:nvSpPr>
          <p:cNvPr id="4" name="Rectangle 3"/>
          <p:cNvSpPr/>
          <p:nvPr/>
        </p:nvSpPr>
        <p:spPr>
          <a:xfrm>
            <a:off x="1458269" y="2356840"/>
            <a:ext cx="6264696" cy="4942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8063">
              <a:defRPr/>
            </a:pPr>
            <a:r>
              <a:rPr lang="cs-CZ" sz="2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xmlns:mc="http://schemas.openxmlformats.org/markup-compatibility/2006" xmlns:a14="http://schemas.microsoft.com/office/drawing/2010/main" val="C38E39" mc:Ignorable=""/>
                </a:solidFill>
                <a:effectLst>
                  <a:outerShdw blurRad="88900" dist="63500" dir="4800000" sx="101000" sy="101000" algn="ctr" rotWithShape="0">
                    <a:schemeClr val="tx1"/>
                  </a:outerShdw>
                  <a:reflection stA="45000" endPos="0" dist="50800" dir="5400000" sy="-100000" algn="bl" rotWithShape="0"/>
                </a:effectLst>
              </a:rPr>
              <a:t>STUDIJNÍ OBORY</a:t>
            </a:r>
          </a:p>
          <a:p>
            <a:pPr defTabSz="1008063">
              <a:defRPr/>
            </a:pPr>
            <a:endParaRPr lang="cs-CZ" sz="2800" b="1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xmlns:mc="http://schemas.openxmlformats.org/markup-compatibility/2006" xmlns:a14="http://schemas.microsoft.com/office/drawing/2010/main" val="C38E39" mc:Ignorable=""/>
              </a:solidFill>
              <a:effectLst>
                <a:outerShdw blurRad="88900" dist="63500" dir="4800000" sx="101000" sy="101000" algn="ctr" rotWithShape="0">
                  <a:schemeClr val="tx1"/>
                </a:outerShdw>
                <a:reflection stA="45000" endPos="0" dist="50800" dir="5400000" sy="-100000" algn="bl" rotWithShape="0"/>
              </a:effectLst>
            </a:endParaRPr>
          </a:p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2400" b="1" dirty="0"/>
              <a:t>Textilní a oděvní návrhářství</a:t>
            </a:r>
          </a:p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2400" b="1" dirty="0"/>
              <a:t>Textilní marketing</a:t>
            </a:r>
          </a:p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2400" b="1" dirty="0"/>
              <a:t>Technologie a řízení oděvní výroby</a:t>
            </a:r>
          </a:p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2400" b="1" dirty="0"/>
              <a:t>Management obchodu s oděvy</a:t>
            </a:r>
          </a:p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2400" b="1" dirty="0"/>
              <a:t>Chemická technologie textilní</a:t>
            </a:r>
          </a:p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2400" b="1" dirty="0"/>
              <a:t>Mechanická textilní technologie</a:t>
            </a:r>
          </a:p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2400" b="1" dirty="0"/>
              <a:t>Textilní materiály a zkušebnictví</a:t>
            </a:r>
          </a:p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2400" b="1" dirty="0"/>
              <a:t>Netkané textilie</a:t>
            </a:r>
          </a:p>
          <a:p>
            <a:pPr marL="533400" indent="-533400" eaLnBrk="0" hangingPunct="0">
              <a:lnSpc>
                <a:spcPct val="120000"/>
              </a:lnSpc>
              <a:defRPr/>
            </a:pPr>
            <a:r>
              <a:rPr lang="cs-CZ" sz="2400" b="1" dirty="0"/>
              <a:t>Technické </a:t>
            </a:r>
            <a:r>
              <a:rPr lang="cs-CZ" sz="2400" b="1" dirty="0" smtClean="0"/>
              <a:t>textilie</a:t>
            </a:r>
            <a:endParaRPr lang="cs-CZ" sz="2400" dirty="0"/>
          </a:p>
        </p:txBody>
      </p:sp>
      <p:pic>
        <p:nvPicPr>
          <p:cNvPr id="49155" name="Picture 3" descr="C:\Dokumenty\Texsci 2010\images1\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72" y="2844527"/>
            <a:ext cx="208823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49156" name="Picture 4" descr="C:\Dokumenty\Texsci 2010\images1\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72" y="468263"/>
            <a:ext cx="208823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7" name="Picture 2" descr="C:\Dokumenty\Texsci 2010\images1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72" y="5220791"/>
            <a:ext cx="208823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771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lIns="100803" tIns="50402" rIns="100803" bIns="50402"/>
      <a:lstStyle>
        <a:defPPr defTabSz="1008063">
          <a:defRPr sz="2800" dirty="0">
            <a:ln>
              <a:solidFill>
                <a:schemeClr val="tx1">
                  <a:alpha val="50000"/>
                </a:schemeClr>
              </a:solidFill>
            </a:ln>
            <a:solidFill>
              <a:srgbClr xmlns:mc="http://schemas.openxmlformats.org/markup-compatibility/2006" xmlns:a14="http://schemas.microsoft.com/office/drawing/2010/main" val="C38E39" mc:Ignorable=""/>
            </a:solidFill>
            <a:effectLst>
              <a:reflection stA="45000" endPos="0" dist="50800" dir="5400000" sy="-100000" algn="bl" rotWithShape="0"/>
            </a:effectLst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080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BBE0E3" mc:Ignorable=""/>
        </a:accent1>
        <a:accent2>
          <a:srgbClr xmlns:mc="http://schemas.openxmlformats.org/markup-compatibility/2006" xmlns:a14="http://schemas.microsoft.com/office/drawing/2010/main" val="333399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DAEDEF" mc:Ignorable=""/>
        </a:accent5>
        <a:accent6>
          <a:srgbClr xmlns:mc="http://schemas.openxmlformats.org/markup-compatibility/2006" xmlns:a14="http://schemas.microsoft.com/office/drawing/2010/main" val="2D2D8A" mc:Ignorable=""/>
        </a:accent6>
        <a:hlink>
          <a:srgbClr xmlns:mc="http://schemas.openxmlformats.org/markup-compatibility/2006" xmlns:a14="http://schemas.microsoft.com/office/drawing/2010/main" val="009999" mc:Ignorable=""/>
        </a:hlink>
        <a:folHlink>
          <a:srgbClr xmlns:mc="http://schemas.openxmlformats.org/markup-compatibility/2006" xmlns:a14="http://schemas.microsoft.com/office/drawing/2010/main" val="99CC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BDF53" mc:Ignorable=""/>
        </a:accent1>
        <a:accent2>
          <a:srgbClr xmlns:mc="http://schemas.openxmlformats.org/markup-compatibility/2006" xmlns:a14="http://schemas.microsoft.com/office/drawing/2010/main" val="FF9966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DECB3" mc:Ignorable=""/>
        </a:accent5>
        <a:accent6>
          <a:srgbClr xmlns:mc="http://schemas.openxmlformats.org/markup-compatibility/2006" xmlns:a14="http://schemas.microsoft.com/office/drawing/2010/main" val="E78A5C" mc:Ignorable=""/>
        </a:accent6>
        <a:hlink>
          <a:srgbClr xmlns:mc="http://schemas.openxmlformats.org/markup-compatibility/2006" xmlns:a14="http://schemas.microsoft.com/office/drawing/2010/main" val="CC3300" mc:Ignorable=""/>
        </a:hlink>
        <a:folHlink>
          <a:srgbClr xmlns:mc="http://schemas.openxmlformats.org/markup-compatibility/2006" xmlns:a14="http://schemas.microsoft.com/office/drawing/2010/main" val="9966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99CCFF" mc:Ignorable=""/>
        </a:accent1>
        <a:accent2>
          <a:srgbClr xmlns:mc="http://schemas.openxmlformats.org/markup-compatibility/2006" xmlns:a14="http://schemas.microsoft.com/office/drawing/2010/main" val="CCCCFF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CAE2FF" mc:Ignorable=""/>
        </a:accent5>
        <a:accent6>
          <a:srgbClr xmlns:mc="http://schemas.openxmlformats.org/markup-compatibility/2006" xmlns:a14="http://schemas.microsoft.com/office/drawing/2010/main" val="B9B9E7" mc:Ignorable=""/>
        </a:accent6>
        <a:hlink>
          <a:srgbClr xmlns:mc="http://schemas.openxmlformats.org/markup-compatibility/2006" xmlns:a14="http://schemas.microsoft.com/office/drawing/2010/main" val="3333CC" mc:Ignorable=""/>
        </a:hlink>
        <a:folHlink>
          <a:srgbClr xmlns:mc="http://schemas.openxmlformats.org/markup-compatibility/2006" xmlns:a14="http://schemas.microsoft.com/office/drawing/2010/main" val="AF67FF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DEF6F1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FFFFF" mc:Ignorable=""/>
        </a:accent1>
        <a:accent2>
          <a:srgbClr xmlns:mc="http://schemas.openxmlformats.org/markup-compatibility/2006" xmlns:a14="http://schemas.microsoft.com/office/drawing/2010/main" val="8DC6FF" mc:Ignorable=""/>
        </a:accent2>
        <a:accent3>
          <a:srgbClr xmlns:mc="http://schemas.openxmlformats.org/markup-compatibility/2006" xmlns:a14="http://schemas.microsoft.com/office/drawing/2010/main" val="ECFAF7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F" mc:Ignorable=""/>
        </a:accent5>
        <a:accent6>
          <a:srgbClr xmlns:mc="http://schemas.openxmlformats.org/markup-compatibility/2006" xmlns:a14="http://schemas.microsoft.com/office/drawing/2010/main" val="7FB3E7" mc:Ignorable=""/>
        </a:accent6>
        <a:hlink>
          <a:srgbClr xmlns:mc="http://schemas.openxmlformats.org/markup-compatibility/2006" xmlns:a14="http://schemas.microsoft.com/office/drawing/2010/main" val="0066CC" mc:Ignorable=""/>
        </a:hlink>
        <a:folHlink>
          <a:srgbClr xmlns:mc="http://schemas.openxmlformats.org/markup-compatibility/2006" xmlns:a14="http://schemas.microsoft.com/office/drawing/2010/main" val="00A8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D9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777777" mc:Ignorable=""/>
        </a:lt2>
        <a:accent1>
          <a:srgbClr xmlns:mc="http://schemas.openxmlformats.org/markup-compatibility/2006" xmlns:a14="http://schemas.microsoft.com/office/drawing/2010/main" val="FFFFF7" mc:Ignorable=""/>
        </a:accent1>
        <a:accent2>
          <a:srgbClr xmlns:mc="http://schemas.openxmlformats.org/markup-compatibility/2006" xmlns:a14="http://schemas.microsoft.com/office/drawing/2010/main" val="33CCCC" mc:Ignorable=""/>
        </a:accent2>
        <a:accent3>
          <a:srgbClr xmlns:mc="http://schemas.openxmlformats.org/markup-compatibility/2006" xmlns:a14="http://schemas.microsoft.com/office/drawing/2010/main" val="FFFFE9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A" mc:Ignorable=""/>
        </a:accent5>
        <a:accent6>
          <a:srgbClr xmlns:mc="http://schemas.openxmlformats.org/markup-compatibility/2006" xmlns:a14="http://schemas.microsoft.com/office/drawing/2010/main" val="2DB9B9" mc:Ignorable=""/>
        </a:accent6>
        <a:hlink>
          <a:srgbClr xmlns:mc="http://schemas.openxmlformats.org/markup-compatibility/2006" xmlns:a14="http://schemas.microsoft.com/office/drawing/2010/main" val="FF5050" mc:Ignorable=""/>
        </a:hlink>
        <a:folHlink>
          <a:srgbClr xmlns:mc="http://schemas.openxmlformats.org/markup-compatibility/2006" xmlns:a14="http://schemas.microsoft.com/office/drawing/2010/main" val="FF99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xmlns:mc="http://schemas.openxmlformats.org/markup-compatibility/2006" xmlns:a14="http://schemas.microsoft.com/office/drawing/2010/main" val="005A58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8080" mc:Ignorable=""/>
        </a:dk2>
        <a:lt2>
          <a:srgbClr xmlns:mc="http://schemas.openxmlformats.org/markup-compatibility/2006" xmlns:a14="http://schemas.microsoft.com/office/drawing/2010/main" val="FFFF99" mc:Ignorable=""/>
        </a:lt2>
        <a:accent1>
          <a:srgbClr xmlns:mc="http://schemas.openxmlformats.org/markup-compatibility/2006" xmlns:a14="http://schemas.microsoft.com/office/drawing/2010/main" val="006462" mc:Ignorable=""/>
        </a:accent1>
        <a:accent2>
          <a:srgbClr xmlns:mc="http://schemas.openxmlformats.org/markup-compatibility/2006" xmlns:a14="http://schemas.microsoft.com/office/drawing/2010/main" val="6D6FC7" mc:Ignorable=""/>
        </a:accent2>
        <a:accent3>
          <a:srgbClr xmlns:mc="http://schemas.openxmlformats.org/markup-compatibility/2006" xmlns:a14="http://schemas.microsoft.com/office/drawing/2010/main" val="AAC0C0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B8B7" mc:Ignorable=""/>
        </a:accent5>
        <a:accent6>
          <a:srgbClr xmlns:mc="http://schemas.openxmlformats.org/markup-compatibility/2006" xmlns:a14="http://schemas.microsoft.com/office/drawing/2010/main" val="6264B4" mc:Ignorable=""/>
        </a:accent6>
        <a:hlink>
          <a:srgbClr xmlns:mc="http://schemas.openxmlformats.org/markup-compatibility/2006" xmlns:a14="http://schemas.microsoft.com/office/drawing/2010/main" val="00FFFF" mc:Ignorable=""/>
        </a:hlink>
        <a:folHlink>
          <a:srgbClr xmlns:mc="http://schemas.openxmlformats.org/markup-compatibility/2006" xmlns:a14="http://schemas.microsoft.com/office/drawing/2010/main" val="00FF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xmlns:mc="http://schemas.openxmlformats.org/markup-compatibility/2006" xmlns:a14="http://schemas.microsoft.com/office/drawing/2010/main" val="5C1F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800000" mc:Ignorable=""/>
        </a:dk2>
        <a:lt2>
          <a:srgbClr xmlns:mc="http://schemas.openxmlformats.org/markup-compatibility/2006" xmlns:a14="http://schemas.microsoft.com/office/drawing/2010/main" val="DFD293" mc:Ignorable=""/>
        </a:lt2>
        <a:accent1>
          <a:srgbClr xmlns:mc="http://schemas.openxmlformats.org/markup-compatibility/2006" xmlns:a14="http://schemas.microsoft.com/office/drawing/2010/main" val="CC3300" mc:Ignorable=""/>
        </a:accent1>
        <a:accent2>
          <a:srgbClr xmlns:mc="http://schemas.openxmlformats.org/markup-compatibility/2006" xmlns:a14="http://schemas.microsoft.com/office/drawing/2010/main" val="BE7960" mc:Ignorable=""/>
        </a:accent2>
        <a:accent3>
          <a:srgbClr xmlns:mc="http://schemas.openxmlformats.org/markup-compatibility/2006" xmlns:a14="http://schemas.microsoft.com/office/drawing/2010/main" val="C0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E2ADAA" mc:Ignorable=""/>
        </a:accent5>
        <a:accent6>
          <a:srgbClr xmlns:mc="http://schemas.openxmlformats.org/markup-compatibility/2006" xmlns:a14="http://schemas.microsoft.com/office/drawing/2010/main" val="AC6D56" mc:Ignorable=""/>
        </a:accent6>
        <a:hlink>
          <a:srgbClr xmlns:mc="http://schemas.openxmlformats.org/markup-compatibility/2006" xmlns:a14="http://schemas.microsoft.com/office/drawing/2010/main" val="FFFF99" mc:Ignorable=""/>
        </a:hlink>
        <a:folHlink>
          <a:srgbClr xmlns:mc="http://schemas.openxmlformats.org/markup-compatibility/2006" xmlns:a14="http://schemas.microsoft.com/office/drawing/2010/main" val="D3A21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xmlns:mc="http://schemas.openxmlformats.org/markup-compatibility/2006" xmlns:a14="http://schemas.microsoft.com/office/drawing/2010/main" val="003366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99" mc:Ignorable=""/>
        </a:dk2>
        <a:lt2>
          <a:srgbClr xmlns:mc="http://schemas.openxmlformats.org/markup-compatibility/2006" xmlns:a14="http://schemas.microsoft.com/office/drawing/2010/main" val="CCFFFF" mc:Ignorable=""/>
        </a:lt2>
        <a:accent1>
          <a:srgbClr xmlns:mc="http://schemas.openxmlformats.org/markup-compatibility/2006" xmlns:a14="http://schemas.microsoft.com/office/drawing/2010/main" val="3366CC" mc:Ignorable=""/>
        </a:accent1>
        <a:accent2>
          <a:srgbClr xmlns:mc="http://schemas.openxmlformats.org/markup-compatibility/2006" xmlns:a14="http://schemas.microsoft.com/office/drawing/2010/main" val="00B000" mc:Ignorable=""/>
        </a:accent2>
        <a:accent3>
          <a:srgbClr xmlns:mc="http://schemas.openxmlformats.org/markup-compatibility/2006" xmlns:a14="http://schemas.microsoft.com/office/drawing/2010/main" val="AAAA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DB8E2" mc:Ignorable=""/>
        </a:accent5>
        <a:accent6>
          <a:srgbClr xmlns:mc="http://schemas.openxmlformats.org/markup-compatibility/2006" xmlns:a14="http://schemas.microsoft.com/office/drawing/2010/main" val="009F00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FE701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xmlns:mc="http://schemas.openxmlformats.org/markup-compatibility/2006" xmlns:a14="http://schemas.microsoft.com/office/drawing/2010/main" val="336699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E3EBF1" mc:Ignorable=""/>
        </a:lt2>
        <a:accent1>
          <a:srgbClr xmlns:mc="http://schemas.openxmlformats.org/markup-compatibility/2006" xmlns:a14="http://schemas.microsoft.com/office/drawing/2010/main" val="003399" mc:Ignorable=""/>
        </a:accent1>
        <a:accent2>
          <a:srgbClr xmlns:mc="http://schemas.openxmlformats.org/markup-compatibility/2006" xmlns:a14="http://schemas.microsoft.com/office/drawing/2010/main" val="468A4B" mc:Ignorable=""/>
        </a:accent2>
        <a:accent3>
          <a:srgbClr xmlns:mc="http://schemas.openxmlformats.org/markup-compatibility/2006" xmlns:a14="http://schemas.microsoft.com/office/drawing/2010/main" val="AA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ADCA" mc:Ignorable=""/>
        </a:accent5>
        <a:accent6>
          <a:srgbClr xmlns:mc="http://schemas.openxmlformats.org/markup-compatibility/2006" xmlns:a14="http://schemas.microsoft.com/office/drawing/2010/main" val="3F7D43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0E5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xmlns:mc="http://schemas.openxmlformats.org/markup-compatibility/2006" xmlns:a14="http://schemas.microsoft.com/office/drawing/2010/main" val="777777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86B5D" mc:Ignorable=""/>
        </a:dk2>
        <a:lt2>
          <a:srgbClr xmlns:mc="http://schemas.openxmlformats.org/markup-compatibility/2006" xmlns:a14="http://schemas.microsoft.com/office/drawing/2010/main" val="D1D1CB" mc:Ignorable=""/>
        </a:lt2>
        <a:accent1>
          <a:srgbClr xmlns:mc="http://schemas.openxmlformats.org/markup-compatibility/2006" xmlns:a14="http://schemas.microsoft.com/office/drawing/2010/main" val="909082" mc:Ignorable=""/>
        </a:accent1>
        <a:accent2>
          <a:srgbClr xmlns:mc="http://schemas.openxmlformats.org/markup-compatibility/2006" xmlns:a14="http://schemas.microsoft.com/office/drawing/2010/main" val="809EA8" mc:Ignorable=""/>
        </a:accent2>
        <a:accent3>
          <a:srgbClr xmlns:mc="http://schemas.openxmlformats.org/markup-compatibility/2006" xmlns:a14="http://schemas.microsoft.com/office/drawing/2010/main" val="B9BAB6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6C6C1" mc:Ignorable=""/>
        </a:accent5>
        <a:accent6>
          <a:srgbClr xmlns:mc="http://schemas.openxmlformats.org/markup-compatibility/2006" xmlns:a14="http://schemas.microsoft.com/office/drawing/2010/main" val="738F98" mc:Ignorable=""/>
        </a:accent6>
        <a:hlink>
          <a:srgbClr xmlns:mc="http://schemas.openxmlformats.org/markup-compatibility/2006" xmlns:a14="http://schemas.microsoft.com/office/drawing/2010/main" val="FFCC66" mc:Ignorable=""/>
        </a:hlink>
        <a:folHlink>
          <a:srgbClr xmlns:mc="http://schemas.openxmlformats.org/markup-compatibility/2006" xmlns:a14="http://schemas.microsoft.com/office/drawing/2010/main" val="E9DCB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xmlns:mc="http://schemas.openxmlformats.org/markup-compatibility/2006" xmlns:a14="http://schemas.microsoft.com/office/drawing/2010/main" val="3E3E5C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66699" mc:Ignorable=""/>
        </a:dk2>
        <a:lt2>
          <a:srgbClr xmlns:mc="http://schemas.openxmlformats.org/markup-compatibility/2006" xmlns:a14="http://schemas.microsoft.com/office/drawing/2010/main" val="FFFFFF" mc:Ignorable=""/>
        </a:lt2>
        <a:accent1>
          <a:srgbClr xmlns:mc="http://schemas.openxmlformats.org/markup-compatibility/2006" xmlns:a14="http://schemas.microsoft.com/office/drawing/2010/main" val="60597B" mc:Ignorable=""/>
        </a:accent1>
        <a:accent2>
          <a:srgbClr xmlns:mc="http://schemas.openxmlformats.org/markup-compatibility/2006" xmlns:a14="http://schemas.microsoft.com/office/drawing/2010/main" val="6666FF" mc:Ignorable=""/>
        </a:accent2>
        <a:accent3>
          <a:srgbClr xmlns:mc="http://schemas.openxmlformats.org/markup-compatibility/2006" xmlns:a14="http://schemas.microsoft.com/office/drawing/2010/main" val="B8B8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B6B5BF" mc:Ignorable=""/>
        </a:accent5>
        <a:accent6>
          <a:srgbClr xmlns:mc="http://schemas.openxmlformats.org/markup-compatibility/2006" xmlns:a14="http://schemas.microsoft.com/office/drawing/2010/main" val="5C5CE7" mc:Ignorable=""/>
        </a:accent6>
        <a:hlink>
          <a:srgbClr xmlns:mc="http://schemas.openxmlformats.org/markup-compatibility/2006" xmlns:a14="http://schemas.microsoft.com/office/drawing/2010/main" val="99CCFF" mc:Ignorable=""/>
        </a:hlink>
        <a:folHlink>
          <a:srgbClr xmlns:mc="http://schemas.openxmlformats.org/markup-compatibility/2006" xmlns:a14="http://schemas.microsoft.com/office/drawing/2010/main" val="FFFF9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xmlns:mc="http://schemas.openxmlformats.org/markup-compatibility/2006" xmlns:a14="http://schemas.microsoft.com/office/drawing/2010/main" val="2D2015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523E26" mc:Ignorable=""/>
        </a:dk2>
        <a:lt2>
          <a:srgbClr xmlns:mc="http://schemas.openxmlformats.org/markup-compatibility/2006" xmlns:a14="http://schemas.microsoft.com/office/drawing/2010/main" val="DFC08D" mc:Ignorable=""/>
        </a:lt2>
        <a:accent1>
          <a:srgbClr xmlns:mc="http://schemas.openxmlformats.org/markup-compatibility/2006" xmlns:a14="http://schemas.microsoft.com/office/drawing/2010/main" val="8C7B70" mc:Ignorable=""/>
        </a:accent1>
        <a:accent2>
          <a:srgbClr xmlns:mc="http://schemas.openxmlformats.org/markup-compatibility/2006" xmlns:a14="http://schemas.microsoft.com/office/drawing/2010/main" val="8F5F2F" mc:Ignorable=""/>
        </a:accent2>
        <a:accent3>
          <a:srgbClr xmlns:mc="http://schemas.openxmlformats.org/markup-compatibility/2006" xmlns:a14="http://schemas.microsoft.com/office/drawing/2010/main" val="B3AFAC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5BFBB" mc:Ignorable=""/>
        </a:accent5>
        <a:accent6>
          <a:srgbClr xmlns:mc="http://schemas.openxmlformats.org/markup-compatibility/2006" xmlns:a14="http://schemas.microsoft.com/office/drawing/2010/main" val="81552A" mc:Ignorable=""/>
        </a:accent6>
        <a:hlink>
          <a:srgbClr xmlns:mc="http://schemas.openxmlformats.org/markup-compatibility/2006" xmlns:a14="http://schemas.microsoft.com/office/drawing/2010/main" val="CCB400" mc:Ignorable=""/>
        </a:hlink>
        <a:folHlink>
          <a:srgbClr xmlns:mc="http://schemas.openxmlformats.org/markup-compatibility/2006" xmlns:a14="http://schemas.microsoft.com/office/drawing/2010/main" val="8C9EA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469</Words>
  <Application>Microsoft Office PowerPoint</Application>
  <PresentationFormat>Custom</PresentationFormat>
  <Paragraphs>214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KHT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Maroš Tunák</dc:creator>
  <cp:lastModifiedBy>Maros</cp:lastModifiedBy>
  <cp:revision>114</cp:revision>
  <dcterms:created xsi:type="dcterms:W3CDTF">2009-10-09T12:26:04Z</dcterms:created>
  <dcterms:modified xsi:type="dcterms:W3CDTF">2010-03-10T15:30:43Z</dcterms:modified>
</cp:coreProperties>
</file>