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tiff" ContentType="image/tiff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71" r:id="rId3"/>
    <p:sldId id="272" r:id="rId4"/>
    <p:sldId id="257" r:id="rId5"/>
    <p:sldId id="258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95" r:id="rId22"/>
    <p:sldId id="288" r:id="rId23"/>
    <p:sldId id="289" r:id="rId24"/>
    <p:sldId id="290" r:id="rId25"/>
    <p:sldId id="291" r:id="rId26"/>
    <p:sldId id="292" r:id="rId27"/>
    <p:sldId id="293" r:id="rId28"/>
    <p:sldId id="294" r:id="rId29"/>
  </p:sldIdLst>
  <p:sldSz cx="10693400" cy="756126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8E3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4" autoAdjust="0"/>
    <p:restoredTop sz="94660"/>
  </p:normalViewPr>
  <p:slideViewPr>
    <p:cSldViewPr>
      <p:cViewPr>
        <p:scale>
          <a:sx n="66" d="100"/>
          <a:sy n="66" d="100"/>
        </p:scale>
        <p:origin x="-1044" y="132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4888" y="685800"/>
            <a:ext cx="48482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xmlns:mc="http://schemas.openxmlformats.org/markup-compatibility/2006" val="808080" mc:Ignorable="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386717-75D2-4AA7-B0AF-A08A2EEC3F0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31152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AFBCB65-CF42-4952-887F-223401486F8F}" type="slidenum">
              <a:rPr lang="cs-CZ" sz="1200" smtClean="0"/>
              <a:pPr eaLnBrk="1" hangingPunct="1"/>
              <a:t>1</a:t>
            </a:fld>
            <a:endParaRPr lang="cs-CZ" sz="1200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10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11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12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13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14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15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16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17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18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>
                <a:solidFill>
                  <a:prstClr val="black"/>
                </a:solidFill>
              </a:rPr>
              <a:pPr eaLnBrk="1" hangingPunct="1"/>
              <a:t>19</a:t>
            </a:fld>
            <a:endParaRPr lang="cs-CZ" sz="120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AD49335-D697-4499-9318-76E15CB3FAAA}" type="slidenum">
              <a:rPr lang="cs-CZ" sz="1200" smtClean="0">
                <a:solidFill>
                  <a:srgbClr val="000000"/>
                </a:solidFill>
              </a:rPr>
              <a:pPr eaLnBrk="1" hangingPunct="1"/>
              <a:t>2</a:t>
            </a:fld>
            <a:endParaRPr lang="cs-CZ" sz="1200" smtClean="0">
              <a:solidFill>
                <a:srgbClr val="000000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>
                <a:solidFill>
                  <a:prstClr val="black"/>
                </a:solidFill>
              </a:rPr>
              <a:pPr eaLnBrk="1" hangingPunct="1"/>
              <a:t>20</a:t>
            </a:fld>
            <a:endParaRPr lang="cs-CZ" sz="120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>
                <a:solidFill>
                  <a:prstClr val="black"/>
                </a:solidFill>
              </a:rPr>
              <a:pPr eaLnBrk="1" hangingPunct="1"/>
              <a:t>21</a:t>
            </a:fld>
            <a:endParaRPr lang="cs-CZ" sz="120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>
                <a:solidFill>
                  <a:prstClr val="black"/>
                </a:solidFill>
              </a:rPr>
              <a:pPr eaLnBrk="1" hangingPunct="1"/>
              <a:t>22</a:t>
            </a:fld>
            <a:endParaRPr lang="cs-CZ" sz="120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>
                <a:solidFill>
                  <a:prstClr val="black"/>
                </a:solidFill>
              </a:rPr>
              <a:pPr eaLnBrk="1" hangingPunct="1"/>
              <a:t>23</a:t>
            </a:fld>
            <a:endParaRPr lang="cs-CZ" sz="120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>
                <a:solidFill>
                  <a:prstClr val="black"/>
                </a:solidFill>
              </a:rPr>
              <a:pPr eaLnBrk="1" hangingPunct="1"/>
              <a:t>24</a:t>
            </a:fld>
            <a:endParaRPr lang="cs-CZ" sz="120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>
                <a:solidFill>
                  <a:prstClr val="black"/>
                </a:solidFill>
              </a:rPr>
              <a:pPr eaLnBrk="1" hangingPunct="1"/>
              <a:t>25</a:t>
            </a:fld>
            <a:endParaRPr lang="cs-CZ" sz="120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>
                <a:solidFill>
                  <a:prstClr val="black"/>
                </a:solidFill>
              </a:rPr>
              <a:pPr eaLnBrk="1" hangingPunct="1"/>
              <a:t>26</a:t>
            </a:fld>
            <a:endParaRPr lang="cs-CZ" sz="120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>
                <a:solidFill>
                  <a:prstClr val="black"/>
                </a:solidFill>
              </a:rPr>
              <a:pPr eaLnBrk="1" hangingPunct="1"/>
              <a:t>27</a:t>
            </a:fld>
            <a:endParaRPr lang="cs-CZ" sz="120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>
                <a:solidFill>
                  <a:prstClr val="black"/>
                </a:solidFill>
              </a:rPr>
              <a:pPr eaLnBrk="1" hangingPunct="1"/>
              <a:t>28</a:t>
            </a:fld>
            <a:endParaRPr lang="cs-CZ" sz="120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C192ADB-3109-4E2E-960A-2098F1E56C9E}" type="slidenum">
              <a:rPr lang="cs-CZ" sz="1200" smtClean="0">
                <a:solidFill>
                  <a:srgbClr val="000000"/>
                </a:solidFill>
              </a:rPr>
              <a:pPr eaLnBrk="1" hangingPunct="1"/>
              <a:t>3</a:t>
            </a:fld>
            <a:endParaRPr lang="cs-CZ" sz="1200" smtClean="0">
              <a:solidFill>
                <a:srgbClr val="000000"/>
              </a:solidFill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B5F95C2-11AD-42CE-8B6A-C38D29038680}" type="slidenum">
              <a:rPr lang="cs-CZ" sz="1200" smtClean="0"/>
              <a:pPr eaLnBrk="1" hangingPunct="1"/>
              <a:t>4</a:t>
            </a:fld>
            <a:endParaRPr lang="cs-CZ" sz="120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0529113-2B2A-4FF3-92A3-668D634DC650}" type="slidenum">
              <a:rPr lang="cs-CZ" sz="1200" smtClean="0"/>
              <a:pPr eaLnBrk="1" hangingPunct="1"/>
              <a:t>5</a:t>
            </a:fld>
            <a:endParaRPr lang="cs-CZ" sz="1200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2ACF27D-BEA3-4E6B-90F8-AEED4AC8F744}" type="slidenum">
              <a:rPr lang="cs-CZ" sz="1200" smtClean="0"/>
              <a:pPr eaLnBrk="1" hangingPunct="1"/>
              <a:t>6</a:t>
            </a:fld>
            <a:endParaRPr lang="cs-CZ" sz="1200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7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8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767259-795B-448C-9AAD-28E83C3443D0}" type="slidenum">
              <a:rPr lang="cs-CZ" sz="1200" smtClean="0"/>
              <a:pPr eaLnBrk="1" hangingPunct="1"/>
              <a:t>9</a:t>
            </a:fld>
            <a:endParaRPr lang="cs-CZ" sz="12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AC620-2CF0-4BD5-854B-045A53FCF39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0280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ABDA3-4CE5-48D6-9CDA-8AB51BEBDA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232420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4938" y="303213"/>
            <a:ext cx="2405062" cy="645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7550" cy="6451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D4891-6AFA-426F-9CC1-81158875D4B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357671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46868-5E6C-45D7-8DE3-ABC64197DF4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07184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4C389-40B7-453F-B84D-F1A83403B87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62700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7100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6D2AE-5FCF-4D20-A44E-2D134BCA58C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662234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A17C6B-0CD8-4E1F-B7E7-233E5832982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52312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40482-9825-4832-9631-2DA1492365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2204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73CA5-E7AD-4CA6-B33C-656500D85F8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996526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72F1F-8C25-4ED2-AC0D-3042DFA0BB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64262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CF481-FDF9-4F32-9EBD-F049A639701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13667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4988" y="303213"/>
            <a:ext cx="9625012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0803" tIns="50402" rIns="100803" bIns="5040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4988" y="1763713"/>
            <a:ext cx="9625012" cy="49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0803" tIns="50402" rIns="100803" bIns="504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4988" y="6884988"/>
            <a:ext cx="2493962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0803" tIns="50402" rIns="100803" bIns="50402" numCol="1" anchor="t" anchorCtr="0" compatLnSpc="1">
            <a:prstTxWarp prst="textNoShape">
              <a:avLst/>
            </a:prstTxWarp>
          </a:bodyPr>
          <a:lstStyle>
            <a:lvl1pPr defTabSz="1008063">
              <a:defRPr sz="15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4425" y="6884988"/>
            <a:ext cx="3384550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0803" tIns="50402" rIns="100803" bIns="50402" numCol="1" anchor="t" anchorCtr="0" compatLnSpc="1">
            <a:prstTxWarp prst="textNoShape">
              <a:avLst/>
            </a:prstTxWarp>
          </a:bodyPr>
          <a:lstStyle>
            <a:lvl1pPr algn="ctr" defTabSz="1008063">
              <a:defRPr sz="15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4450" y="6884988"/>
            <a:ext cx="2495550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0803" tIns="50402" rIns="100803" bIns="50402" numCol="1" anchor="t" anchorCtr="0" compatLnSpc="1">
            <a:prstTxWarp prst="textNoShape">
              <a:avLst/>
            </a:prstTxWarp>
          </a:bodyPr>
          <a:lstStyle>
            <a:lvl1pPr algn="r" defTabSz="1008063">
              <a:defRPr sz="1500"/>
            </a:lvl1pPr>
          </a:lstStyle>
          <a:p>
            <a:pPr>
              <a:defRPr/>
            </a:pPr>
            <a:fld id="{D734D6D2-1942-462F-9084-58050B881AA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0806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0806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2pPr>
      <a:lvl3pPr algn="ctr" defTabSz="100806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3pPr>
      <a:lvl4pPr algn="ctr" defTabSz="100806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4pPr>
      <a:lvl5pPr algn="ctr" defTabSz="100806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5pPr>
      <a:lvl6pPr marL="457200" algn="ctr" defTabSz="1008063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6pPr>
      <a:lvl7pPr marL="914400" algn="ctr" defTabSz="1008063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7pPr>
      <a:lvl8pPr marL="1371600" algn="ctr" defTabSz="1008063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8pPr>
      <a:lvl9pPr marL="1828800" algn="ctr" defTabSz="1008063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9pPr>
    </p:titleStyle>
    <p:bodyStyle>
      <a:lvl1pPr marL="377825" indent="-377825" algn="l" defTabSz="1008063" rtl="0" eaLnBrk="0" fontAlgn="base" hangingPunct="0">
        <a:spcBef>
          <a:spcPct val="20000"/>
        </a:spcBef>
        <a:spcAft>
          <a:spcPct val="0"/>
        </a:spcAft>
        <a:buChar char="•"/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819150" indent="-315913" algn="l" defTabSz="1008063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0475" indent="-252413" algn="l" defTabSz="1008063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3pPr>
      <a:lvl4pPr marL="1763713" indent="-252413" algn="l" defTabSz="100806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68538" indent="-252413" algn="l" defTabSz="100806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25738" indent="-252413" algn="l" defTabSz="10080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82938" indent="-252413" algn="l" defTabSz="10080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40138" indent="-252413" algn="l" defTabSz="10080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097338" indent="-252413" algn="l" defTabSz="1008063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tiff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t.tul.cz/index.cgi?sou=uchazeci/text.htm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jarmila.vaneckova@tul.cz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hyperlink" Target="http://www.ft.tul.cz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ChangeArrowheads="1"/>
          </p:cNvSpPr>
          <p:nvPr/>
        </p:nvSpPr>
        <p:spPr bwMode="auto">
          <a:xfrm>
            <a:off x="1242244" y="540271"/>
            <a:ext cx="9217024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algn="ctr" defTabSz="1008063">
              <a:defRPr/>
            </a:pPr>
            <a:r>
              <a:rPr lang="cs-CZ" sz="72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FAKULTA TEXTILNÍ</a:t>
            </a:r>
          </a:p>
        </p:txBody>
      </p:sp>
      <p:pic>
        <p:nvPicPr>
          <p:cNvPr id="2051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1763" y="2124075"/>
            <a:ext cx="3817937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269391" y="5940871"/>
            <a:ext cx="9217024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algn="ctr" defTabSz="1008063">
              <a:defRPr/>
            </a:pPr>
            <a:r>
              <a:rPr lang="cs-CZ" sz="36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TECHNICKÁ UNIVERZITA V LIBERCI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15"/>
            <a:ext cx="930763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Textilní </a:t>
            </a:r>
            <a:r>
              <a:rPr lang="cs-CZ" sz="40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a oděvní </a:t>
            </a: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návrhářství</a:t>
            </a:r>
            <a:r>
              <a:rPr lang="cs-CZ" sz="24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	</a:t>
            </a:r>
            <a:r>
              <a:rPr lang="cs-CZ" sz="24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	</a:t>
            </a:r>
            <a:endParaRPr lang="cs-CZ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1458268" y="1188455"/>
            <a:ext cx="8758889" cy="309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08063">
              <a:defRPr/>
            </a:pP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ZAMĚŘENÍ</a:t>
            </a:r>
          </a:p>
          <a:p>
            <a:pPr defTabSz="1008063">
              <a:defRPr/>
            </a:pPr>
            <a:endParaRPr lang="cs-CZ" sz="2800" b="1" dirty="0">
              <a:ln>
                <a:solidFill>
                  <a:schemeClr val="tx1">
                    <a:alpha val="50000"/>
                  </a:schemeClr>
                </a:solidFill>
              </a:ln>
              <a:solidFill>
                <a:srgbClr val="C38E39"/>
              </a:solidFill>
              <a:effectLst>
                <a:outerShdw blurRad="88900" dist="63500" dir="4800000" sx="101000" sy="101000" algn="ctr" rotWithShape="0">
                  <a:schemeClr val="tx1"/>
                </a:outerShdw>
                <a:reflection stA="45000" endPos="0" dist="50800" dir="5400000" sy="-100000" algn="bl" rotWithShape="0"/>
              </a:effectLst>
            </a:endParaRPr>
          </a:p>
          <a:p>
            <a:pPr marL="533400" lvl="0" indent="-533400" eaLnBrk="0" hangingPunct="0">
              <a:lnSpc>
                <a:spcPct val="120000"/>
              </a:lnSpc>
              <a:buClr>
                <a:srgbClr val="FFFF99"/>
              </a:buClr>
              <a:defRPr/>
            </a:pPr>
            <a:r>
              <a:rPr lang="cs-CZ" sz="2400" b="1" dirty="0"/>
              <a:t>Textilní a oděvní návrhářství 1 (Liberec)	</a:t>
            </a:r>
          </a:p>
          <a:p>
            <a:pPr marL="533400" lvl="0" indent="-533400" eaLnBrk="0" hangingPunct="0">
              <a:lnSpc>
                <a:spcPct val="120000"/>
              </a:lnSpc>
              <a:buClr>
                <a:srgbClr val="FFFF99"/>
              </a:buClr>
              <a:defRPr/>
            </a:pPr>
            <a:r>
              <a:rPr lang="cs-CZ" sz="2400" b="1" dirty="0"/>
              <a:t>Textilní a oděvní návrhářství 2 (Jihlava)	</a:t>
            </a:r>
          </a:p>
          <a:p>
            <a:pPr marL="533400" lvl="0" indent="-533400" eaLnBrk="0" hangingPunct="0">
              <a:lnSpc>
                <a:spcPct val="120000"/>
              </a:lnSpc>
              <a:buClr>
                <a:srgbClr val="FFFF99"/>
              </a:buClr>
              <a:defRPr/>
            </a:pPr>
            <a:r>
              <a:rPr lang="cs-CZ" sz="2400" b="1" dirty="0"/>
              <a:t>Návrhářství skla a šperku (Liberec, Jablonec)	</a:t>
            </a:r>
          </a:p>
          <a:p>
            <a:pPr marL="533400" lvl="0" indent="-533400" eaLnBrk="0" hangingPunct="0">
              <a:lnSpc>
                <a:spcPct val="120000"/>
              </a:lnSpc>
              <a:buClr>
                <a:srgbClr val="FFFF99"/>
              </a:buClr>
              <a:defRPr/>
            </a:pPr>
            <a:r>
              <a:rPr lang="cs-CZ" sz="2400" b="1" dirty="0"/>
              <a:t>Textilní návrhářství a technologie (Liberec)</a:t>
            </a:r>
            <a:r>
              <a:rPr lang="cs-CZ" sz="2400" kern="0" dirty="0">
                <a:solidFill>
                  <a:srgbClr val="CCFFCC"/>
                </a:solidFill>
                <a:latin typeface="Tahoma" pitchFamily="34" charset="0"/>
              </a:rPr>
              <a:t>	</a:t>
            </a:r>
            <a:endParaRPr lang="cs-CZ" sz="2400" kern="0" dirty="0">
              <a:solidFill>
                <a:srgbClr val="FF0000"/>
              </a:solidFill>
              <a:latin typeface="Tahoma" pitchFamily="34" charset="0"/>
              <a:ea typeface="Arial Unicode MS" pitchFamily="34" charset="-128"/>
              <a:cs typeface="Arial Unicode MS" pitchFamily="34" charset="-128"/>
            </a:endParaRPr>
          </a:p>
          <a:p>
            <a:pPr defTabSz="1008063">
              <a:defRPr/>
            </a:pPr>
            <a:endParaRPr lang="cs-CZ" sz="2400" dirty="0"/>
          </a:p>
        </p:txBody>
      </p:sp>
      <p:pic>
        <p:nvPicPr>
          <p:cNvPr id="53251" name="Picture 3" descr="C:\Users\Maros\Desktop\zivna01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99029" y="900311"/>
            <a:ext cx="1854000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" name="Picture 6" descr="a_obal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5965" y="4068663"/>
            <a:ext cx="8686800" cy="3230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9520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15"/>
            <a:ext cx="930763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Textilní marketing</a:t>
            </a:r>
            <a:r>
              <a:rPr lang="cs-CZ" sz="24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	</a:t>
            </a:r>
            <a:r>
              <a:rPr lang="cs-CZ" sz="24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	</a:t>
            </a:r>
            <a:endParaRPr lang="cs-CZ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1458268" y="1210755"/>
            <a:ext cx="8758889" cy="220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08063">
              <a:defRPr/>
            </a:pP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ZAMĚŘENÍ</a:t>
            </a:r>
          </a:p>
          <a:p>
            <a:pPr defTabSz="1008063">
              <a:defRPr/>
            </a:pPr>
            <a:endParaRPr lang="cs-CZ" sz="2800" b="1" dirty="0">
              <a:ln>
                <a:solidFill>
                  <a:schemeClr val="tx1">
                    <a:alpha val="50000"/>
                  </a:schemeClr>
                </a:solidFill>
              </a:ln>
              <a:solidFill>
                <a:srgbClr val="C38E39"/>
              </a:solidFill>
              <a:effectLst>
                <a:outerShdw blurRad="88900" dist="63500" dir="4800000" sx="101000" sy="101000" algn="ctr" rotWithShape="0">
                  <a:schemeClr val="tx1"/>
                </a:outerShdw>
                <a:reflection stA="45000" endPos="0" dist="50800" dir="5400000" sy="-100000" algn="bl" rotWithShape="0"/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cs-CZ" sz="2400" b="1" dirty="0"/>
              <a:t>Textilní marketing				</a:t>
            </a:r>
          </a:p>
          <a:p>
            <a:pPr marL="342900" indent="-342900" algn="just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cs-CZ" sz="2400" b="1" dirty="0"/>
              <a:t>Textilní marketing a technologie 	</a:t>
            </a:r>
          </a:p>
          <a:p>
            <a:pPr defTabSz="1008063">
              <a:defRPr/>
            </a:pPr>
            <a:endParaRPr lang="cs-CZ" sz="2400" dirty="0"/>
          </a:p>
        </p:txBody>
      </p:sp>
      <p:pic>
        <p:nvPicPr>
          <p:cNvPr id="40963" name="Picture 3" descr="C:\Dokumenty\LETAKY\MARKETING\36217_30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5770" y="3924647"/>
            <a:ext cx="4271388" cy="3203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0965" name="Picture 5" descr="C:\Dokumenty\LETAKY\MARKETING\1083425_49491553 cop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867" y="684287"/>
            <a:ext cx="3358289" cy="338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0966" name="Picture 6" descr="C:\Dokumenty\LETAKY\MARKETING\eur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5069" y="4068663"/>
            <a:ext cx="792088" cy="10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0967" name="Picture 7" descr="C:\Dokumenty\LETAKY\MARKETING\sb10066653al-001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9582" y="5652839"/>
            <a:ext cx="1057646" cy="138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12" name="Picture 5" descr="C:\Dokumenty\LETAKY\SVOC\Final_plakat\FOTO_FLASH\DSC0544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0276" y="3960650"/>
            <a:ext cx="4176464" cy="3132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504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15"/>
            <a:ext cx="930763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Textilní materiály a zkušebnictví</a:t>
            </a:r>
            <a:r>
              <a:rPr lang="cs-CZ" sz="24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	</a:t>
            </a:r>
            <a:endParaRPr lang="cs-CZ" sz="2400" b="1" dirty="0"/>
          </a:p>
        </p:txBody>
      </p:sp>
      <p:pic>
        <p:nvPicPr>
          <p:cNvPr id="39938" name="Picture 2" descr="C:\Dokumenty\LETAKY\Textilni_materialy_a_zkusebnictvi\IMG_04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7436" y="3924648"/>
            <a:ext cx="4763440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74292" y="1188343"/>
            <a:ext cx="53467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lvl="0" indent="-355600" eaLnBrk="0" fontAlgn="t" hangingPunct="0">
              <a:buSzPct val="80000"/>
              <a:buFont typeface="Arial" charset="0"/>
              <a:buChar char="•"/>
            </a:pPr>
            <a:r>
              <a:rPr lang="cs-CZ" sz="2400" b="1" dirty="0"/>
              <a:t>Speciální vlákna</a:t>
            </a:r>
          </a:p>
          <a:p>
            <a:pPr marL="355600" lvl="0" indent="-355600" eaLnBrk="0" fontAlgn="t" hangingPunct="0">
              <a:buSzPct val="80000"/>
              <a:buFont typeface="Arial" charset="0"/>
              <a:buChar char="•"/>
            </a:pPr>
            <a:r>
              <a:rPr lang="cs-CZ" sz="2400" b="1" dirty="0"/>
              <a:t>Hodnocení jakosti</a:t>
            </a:r>
          </a:p>
          <a:p>
            <a:pPr marL="355600" lvl="0" indent="-355600" eaLnBrk="0" fontAlgn="t" hangingPunct="0">
              <a:buSzPct val="80000"/>
              <a:buFont typeface="Arial" charset="0"/>
              <a:buChar char="•"/>
            </a:pPr>
            <a:r>
              <a:rPr lang="cs-CZ" sz="2400" b="1" dirty="0"/>
              <a:t>Vlastnosti vláken</a:t>
            </a:r>
          </a:p>
          <a:p>
            <a:pPr marL="355600" lvl="0" indent="-355600" eaLnBrk="0" fontAlgn="t" hangingPunct="0">
              <a:buSzPct val="80000"/>
              <a:buFont typeface="Arial" charset="0"/>
              <a:buChar char="•"/>
            </a:pPr>
            <a:r>
              <a:rPr lang="cs-CZ" sz="2400" b="1" dirty="0"/>
              <a:t>Inteligentní (Smart) textilie</a:t>
            </a:r>
          </a:p>
          <a:p>
            <a:pPr marL="355600" lvl="0" indent="-355600" eaLnBrk="0" fontAlgn="t" hangingPunct="0">
              <a:buSzPct val="80000"/>
              <a:buFont typeface="Arial" charset="0"/>
              <a:buChar char="•"/>
            </a:pPr>
            <a:r>
              <a:rPr lang="cs-CZ" sz="2400" b="1" dirty="0"/>
              <a:t>Chemicko-textilní rozbory</a:t>
            </a:r>
          </a:p>
          <a:p>
            <a:pPr marL="355600" lvl="0" indent="-355600" eaLnBrk="0" fontAlgn="t" hangingPunct="0">
              <a:buSzPct val="80000"/>
              <a:buFont typeface="Arial" charset="0"/>
              <a:buChar char="•"/>
            </a:pPr>
            <a:r>
              <a:rPr lang="cs-CZ" sz="2400" b="1" dirty="0"/>
              <a:t>Mikroskopie</a:t>
            </a:r>
          </a:p>
          <a:p>
            <a:pPr marL="355600" lvl="0" indent="-355600" eaLnBrk="0" fontAlgn="t" hangingPunct="0">
              <a:buSzPct val="80000"/>
              <a:buFont typeface="Arial" charset="0"/>
              <a:buChar char="•"/>
            </a:pPr>
            <a:r>
              <a:rPr lang="cs-CZ" sz="2400" b="1" dirty="0"/>
              <a:t>Elektronová mikroskopie</a:t>
            </a:r>
          </a:p>
        </p:txBody>
      </p:sp>
      <p:pic>
        <p:nvPicPr>
          <p:cNvPr id="50178" name="Picture 2" descr="C:\Dokumenty\Texsci 2010\images1\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6980" y="972319"/>
            <a:ext cx="2016224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0179" name="Picture 3" descr="C:\Dokumenty\Texsci 2010\images1\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6980" y="5292799"/>
            <a:ext cx="2016224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12" name="Picture 5" descr="C:\Dokumenty\Texsci 2010\images1\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6980" y="3132559"/>
            <a:ext cx="2016224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724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15"/>
            <a:ext cx="930763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Mechanická technologie textilní</a:t>
            </a:r>
            <a:r>
              <a:rPr lang="cs-CZ" sz="24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	</a:t>
            </a:r>
            <a:endParaRPr lang="cs-CZ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1656184" y="1289499"/>
            <a:ext cx="5346700" cy="24191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Předení</a:t>
            </a:r>
          </a:p>
          <a:p>
            <a:pPr marL="35560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Pletení</a:t>
            </a:r>
          </a:p>
          <a:p>
            <a:pPr marL="35560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Tkaní</a:t>
            </a:r>
          </a:p>
          <a:p>
            <a:pPr marL="35560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Využití speciálních vláken</a:t>
            </a:r>
          </a:p>
          <a:p>
            <a:pPr marL="35560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Speciální technologie</a:t>
            </a:r>
          </a:p>
          <a:p>
            <a:pPr marL="35560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Vazby a navrhování textilií</a:t>
            </a:r>
          </a:p>
          <a:p>
            <a:pPr marL="35560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Analýza struktury textilií</a:t>
            </a:r>
          </a:p>
        </p:txBody>
      </p:sp>
      <p:pic>
        <p:nvPicPr>
          <p:cNvPr id="51203" name="Picture 3" descr="C:\Dokumenty\Texsci 2010\images1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2132" y="3197711"/>
            <a:ext cx="1951072" cy="1951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1204" name="Picture 4" descr="C:\Dokumenty\Texsci 2010\images1\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8988" y="1029753"/>
            <a:ext cx="1944216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7" name="Picture 2" descr="C:\Dokumenty\Texsci 2010\images1\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8988" y="5364807"/>
            <a:ext cx="1944216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1205" name="Picture 5" descr="C:\Users\Maros\Desktop\platn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8348" y="3744382"/>
            <a:ext cx="4824536" cy="370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66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15"/>
            <a:ext cx="930763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Netkané textilie</a:t>
            </a:r>
            <a:r>
              <a:rPr lang="cs-CZ" sz="24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	</a:t>
            </a:r>
            <a:endParaRPr lang="cs-CZ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1385764" y="1404367"/>
            <a:ext cx="5346700" cy="20959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lvl="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Nanomateriály</a:t>
            </a:r>
          </a:p>
          <a:p>
            <a:pPr marL="355600" lvl="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Polymerní pojiva</a:t>
            </a:r>
          </a:p>
          <a:p>
            <a:pPr marL="355600" lvl="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Biologicky rozložitelné polymery </a:t>
            </a:r>
          </a:p>
          <a:p>
            <a:pPr marL="355600" lvl="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Automobilový průmysl</a:t>
            </a:r>
          </a:p>
          <a:p>
            <a:pPr marL="355600" lvl="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Zpracování druhotných surovin</a:t>
            </a:r>
          </a:p>
          <a:p>
            <a:pPr marL="355600" lvl="0" indent="-355600" eaLnBrk="0" fontAlgn="t" hangingPunct="0">
              <a:lnSpc>
                <a:spcPct val="90000"/>
              </a:lnSpc>
              <a:buSzPct val="80000"/>
              <a:buFont typeface="Arial" charset="0"/>
              <a:buChar char="•"/>
            </a:pPr>
            <a:r>
              <a:rPr lang="cs-CZ" sz="2400" b="1" dirty="0"/>
              <a:t>Technické textilie</a:t>
            </a:r>
          </a:p>
        </p:txBody>
      </p:sp>
      <p:pic>
        <p:nvPicPr>
          <p:cNvPr id="41986" name="Picture 2" descr="C:\Dokumenty\LETAKY\NT\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0276" y="6084887"/>
            <a:ext cx="8568952" cy="118071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1987" name="Picture 3" descr="C:\Dokumenty\LETAKY\NT\spunlac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4310" y="3500325"/>
            <a:ext cx="3269071" cy="2440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1988" name="Picture 4" descr="C:\Dokumenty\Texsci 2010\images1\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4972" y="972319"/>
            <a:ext cx="2286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4274" name="Picture 2" descr="C:\Dokumenty\Texsci 2010\images1\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6580" y="3636615"/>
            <a:ext cx="2286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74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15"/>
            <a:ext cx="930763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Chemická technologie textilní</a:t>
            </a:r>
            <a:r>
              <a:rPr lang="cs-CZ" sz="24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	</a:t>
            </a:r>
            <a:endParaRPr lang="cs-CZ" sz="2400" b="1" dirty="0"/>
          </a:p>
        </p:txBody>
      </p:sp>
      <p:sp>
        <p:nvSpPr>
          <p:cNvPr id="2" name="Rectangle 1"/>
          <p:cNvSpPr/>
          <p:nvPr/>
        </p:nvSpPr>
        <p:spPr>
          <a:xfrm>
            <a:off x="1362877" y="1318999"/>
            <a:ext cx="53467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hangingPunct="0">
              <a:spcBef>
                <a:spcPts val="0"/>
              </a:spcBef>
              <a:buSzPct val="65000"/>
              <a:buFont typeface="Arial" charset="0"/>
              <a:buChar char="•"/>
            </a:pPr>
            <a:r>
              <a:rPr lang="cs-CZ" sz="2400" b="1" dirty="0"/>
              <a:t>Předúprava textilií</a:t>
            </a:r>
          </a:p>
          <a:p>
            <a:pPr marL="342900" lvl="0" indent="-342900" eaLnBrk="0" hangingPunct="0">
              <a:spcBef>
                <a:spcPts val="0"/>
              </a:spcBef>
              <a:buSzPct val="65000"/>
              <a:buFont typeface="Arial" charset="0"/>
              <a:buChar char="•"/>
            </a:pPr>
            <a:r>
              <a:rPr lang="cs-CZ" sz="2400" b="1" dirty="0"/>
              <a:t>Barvení textilií</a:t>
            </a:r>
          </a:p>
          <a:p>
            <a:pPr marL="342900" lvl="0" indent="-342900" eaLnBrk="0" hangingPunct="0">
              <a:spcBef>
                <a:spcPts val="0"/>
              </a:spcBef>
              <a:buSzPct val="65000"/>
              <a:buFont typeface="Arial" charset="0"/>
              <a:buChar char="•"/>
            </a:pPr>
            <a:r>
              <a:rPr lang="cs-CZ" sz="2400" b="1" dirty="0"/>
              <a:t>Potiskování textilií</a:t>
            </a:r>
          </a:p>
          <a:p>
            <a:pPr marL="342900" lvl="0" indent="-342900" eaLnBrk="0" hangingPunct="0">
              <a:spcBef>
                <a:spcPts val="0"/>
              </a:spcBef>
              <a:buSzPct val="65000"/>
              <a:buFont typeface="Arial" charset="0"/>
              <a:buChar char="•"/>
            </a:pPr>
            <a:r>
              <a:rPr lang="cs-CZ" sz="2400" b="1" dirty="0"/>
              <a:t>Finální úpravy textilií</a:t>
            </a:r>
          </a:p>
          <a:p>
            <a:pPr marL="342900" lvl="0" indent="-342900" eaLnBrk="0" hangingPunct="0">
              <a:spcBef>
                <a:spcPts val="0"/>
              </a:spcBef>
              <a:buSzPct val="65000"/>
              <a:buFont typeface="Arial" charset="0"/>
              <a:buChar char="•"/>
            </a:pPr>
            <a:r>
              <a:rPr lang="cs-CZ" sz="2400" b="1" dirty="0"/>
              <a:t>Chemicko-textilní rozbory</a:t>
            </a:r>
          </a:p>
          <a:p>
            <a:pPr marL="342900" lvl="0" indent="-342900" eaLnBrk="0" hangingPunct="0">
              <a:spcBef>
                <a:spcPts val="0"/>
              </a:spcBef>
              <a:buSzPct val="65000"/>
              <a:buFont typeface="Arial" charset="0"/>
              <a:buChar char="•"/>
            </a:pPr>
            <a:r>
              <a:rPr lang="cs-CZ" sz="2400" b="1" dirty="0"/>
              <a:t>Ekologické aspekty</a:t>
            </a:r>
          </a:p>
          <a:p>
            <a:pPr marL="342900" lvl="0" indent="-342900" eaLnBrk="0" hangingPunct="0">
              <a:spcBef>
                <a:spcPts val="0"/>
              </a:spcBef>
              <a:buSzPct val="65000"/>
              <a:buFont typeface="Arial" charset="0"/>
              <a:buChar char="•"/>
            </a:pPr>
            <a:r>
              <a:rPr lang="cs-CZ" sz="2400" b="1" dirty="0"/>
              <a:t>Koloristika</a:t>
            </a:r>
          </a:p>
        </p:txBody>
      </p:sp>
      <p:pic>
        <p:nvPicPr>
          <p:cNvPr id="8" name="Picture 5" descr="97-ovce"/>
          <p:cNvPicPr>
            <a:picLocks noChangeAspect="1" noChangeArrowheads="1"/>
          </p:cNvPicPr>
          <p:nvPr/>
        </p:nvPicPr>
        <p:blipFill>
          <a:blip r:embed="rId3" cstate="print"/>
          <a:srcRect r="30984"/>
          <a:stretch>
            <a:fillRect/>
          </a:stretch>
        </p:blipFill>
        <p:spPr bwMode="auto">
          <a:xfrm>
            <a:off x="5562724" y="3636615"/>
            <a:ext cx="4556886" cy="3657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Obláček 13"/>
          <p:cNvSpPr/>
          <p:nvPr/>
        </p:nvSpPr>
        <p:spPr bwMode="auto">
          <a:xfrm>
            <a:off x="5274692" y="1520223"/>
            <a:ext cx="4286280" cy="1643050"/>
          </a:xfrm>
          <a:prstGeom prst="cloudCallout">
            <a:avLst>
              <a:gd name="adj1" fmla="val 22722"/>
              <a:gd name="adj2" fmla="val 132066"/>
            </a:avLst>
          </a:prstGeom>
          <a:gradFill flip="none" rotWithShape="1">
            <a:gsLst>
              <a:gs pos="0">
                <a:srgbClr val="FF7000">
                  <a:shade val="30000"/>
                  <a:satMod val="115000"/>
                </a:srgbClr>
              </a:gs>
              <a:gs pos="50000">
                <a:srgbClr val="FF7000">
                  <a:shade val="67500"/>
                  <a:satMod val="115000"/>
                </a:srgbClr>
              </a:gs>
              <a:gs pos="100000">
                <a:srgbClr val="FF700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cs-CZ" sz="3200" b="1" spc="1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44482" y="1850847"/>
            <a:ext cx="53467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b="1" dirty="0">
                <a:solidFill>
                  <a:srgbClr val="000000"/>
                </a:solidFill>
                <a:latin typeface="Tahoma" pitchFamily="34" charset="0"/>
              </a:rPr>
              <a:t>textilní chemici … </a:t>
            </a:r>
          </a:p>
          <a:p>
            <a:pPr algn="ctr">
              <a:spcBef>
                <a:spcPct val="50000"/>
              </a:spcBef>
            </a:pPr>
            <a:r>
              <a:rPr lang="cs-CZ" b="1" dirty="0">
                <a:solidFill>
                  <a:srgbClr val="000000"/>
                </a:solidFill>
                <a:latin typeface="Tahoma" pitchFamily="34" charset="0"/>
              </a:rPr>
              <a:t>zušlechtí vše…i vás</a:t>
            </a:r>
          </a:p>
        </p:txBody>
      </p:sp>
      <p:pic>
        <p:nvPicPr>
          <p:cNvPr id="60418" name="Picture 2" descr="C:\Users\Maros\Desktop\8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9111" y="4212679"/>
            <a:ext cx="3057549" cy="3057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010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15"/>
            <a:ext cx="930763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Technologie a řízení</a:t>
            </a:r>
            <a:r>
              <a:rPr lang="cs-CZ" sz="24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 </a:t>
            </a: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oděvní výroby</a:t>
            </a:r>
            <a:endParaRPr lang="cs-CZ" sz="4000" b="1" dirty="0"/>
          </a:p>
        </p:txBody>
      </p:sp>
      <p:sp>
        <p:nvSpPr>
          <p:cNvPr id="3" name="Rectangle 2"/>
          <p:cNvSpPr/>
          <p:nvPr/>
        </p:nvSpPr>
        <p:spPr>
          <a:xfrm>
            <a:off x="1395286" y="1260351"/>
            <a:ext cx="5967638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cs-CZ" sz="2400" b="1" dirty="0"/>
              <a:t>Konstrukce oděvů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cs-CZ" sz="2400" b="1" dirty="0"/>
              <a:t>Technologie oděvní </a:t>
            </a:r>
            <a:r>
              <a:rPr lang="cs-CZ" sz="2400" b="1" dirty="0" smtClean="0"/>
              <a:t>výroby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cs-CZ" sz="2400" b="1" dirty="0"/>
              <a:t>CAD/CAM systémy v oděvní výrobě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cs-CZ" sz="2400" b="1" dirty="0" smtClean="0"/>
              <a:t>Technická </a:t>
            </a:r>
            <a:r>
              <a:rPr lang="cs-CZ" sz="2400" b="1" dirty="0"/>
              <a:t>příprava výroby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cs-CZ" sz="2400" b="1" dirty="0"/>
              <a:t>Dějiny oděvní kultury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cs-CZ" sz="2400" b="1" dirty="0"/>
              <a:t>Stroje a zařízení v oděvní výrobě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cs-CZ" sz="2400" b="1" dirty="0" smtClean="0"/>
              <a:t>Modelování </a:t>
            </a:r>
            <a:r>
              <a:rPr lang="cs-CZ" sz="2400" b="1" dirty="0"/>
              <a:t>oděvů</a:t>
            </a:r>
          </a:p>
        </p:txBody>
      </p:sp>
      <p:pic>
        <p:nvPicPr>
          <p:cNvPr id="12" name="Picture 3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86" t="1555" r="5869"/>
          <a:stretch>
            <a:fillRect/>
          </a:stretch>
        </p:blipFill>
        <p:spPr bwMode="auto">
          <a:xfrm>
            <a:off x="1890202" y="4212973"/>
            <a:ext cx="1979771" cy="2944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5" name="Picture 23" descr="C:\Users\Maros\Desktop\plavk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4853" y="2484487"/>
            <a:ext cx="3528392" cy="4685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4057" name="Picture 25" descr="C:\Users\Maros\Desktop\Bez názvu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6580" y="4205458"/>
            <a:ext cx="2016224" cy="2959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303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15"/>
            <a:ext cx="930763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Management obchodu s oděvy</a:t>
            </a:r>
            <a:endParaRPr lang="cs-CZ" sz="4000" b="1" dirty="0"/>
          </a:p>
        </p:txBody>
      </p:sp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8668" y="4174354"/>
            <a:ext cx="5192080" cy="2990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0316" y="5030604"/>
            <a:ext cx="2952328" cy="220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58268" y="1260351"/>
            <a:ext cx="76509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lvl="0" indent="-271463">
              <a:buFont typeface="Arial" charset="0"/>
              <a:buChar char="•"/>
            </a:pPr>
            <a:r>
              <a:rPr lang="cs-CZ" sz="2400" b="1" dirty="0"/>
              <a:t>výroba oděvů, technologie a konstrukce </a:t>
            </a:r>
          </a:p>
          <a:p>
            <a:pPr marL="271463" lvl="0" indent="-271463">
              <a:buFont typeface="Arial" charset="0"/>
              <a:buChar char="•"/>
            </a:pPr>
            <a:r>
              <a:rPr lang="cs-CZ" sz="2400" b="1" dirty="0"/>
              <a:t>ekonomické znalosti z managementu výrobních procesů a obchodu, zaměřeno na realizaci obchodu s oděvy a konfekcí</a:t>
            </a:r>
          </a:p>
          <a:p>
            <a:pPr marL="271463" lvl="0" indent="-271463">
              <a:buFont typeface="Arial" charset="0"/>
              <a:buChar char="•"/>
            </a:pPr>
            <a:r>
              <a:rPr lang="cs-CZ" sz="2400" b="1" dirty="0"/>
              <a:t>znalost strojového zařízení pro výrobu oděvů</a:t>
            </a:r>
          </a:p>
          <a:p>
            <a:pPr marL="271463" lvl="0" indent="-271463">
              <a:buFont typeface="Arial" charset="0"/>
              <a:buChar char="•"/>
            </a:pPr>
            <a:r>
              <a:rPr lang="cs-CZ" sz="2400" b="1" dirty="0"/>
              <a:t>základní CAD systémy používané v oděvní výrobě</a:t>
            </a:r>
          </a:p>
          <a:p>
            <a:pPr marL="271463" lvl="0" indent="-271463">
              <a:buFont typeface="Arial" charset="0"/>
              <a:buChar char="•"/>
            </a:pPr>
            <a:r>
              <a:rPr lang="cs-CZ" sz="2400" b="1" dirty="0"/>
              <a:t>základy logistiky </a:t>
            </a:r>
          </a:p>
          <a:p>
            <a:pPr marL="271463" lvl="0" indent="-271463">
              <a:buFont typeface="Arial" charset="0"/>
              <a:buChar char="•"/>
            </a:pPr>
            <a:r>
              <a:rPr lang="cs-CZ" sz="2400" b="1" dirty="0"/>
              <a:t>principy  řízení výroby</a:t>
            </a:r>
          </a:p>
        </p:txBody>
      </p:sp>
      <p:pic>
        <p:nvPicPr>
          <p:cNvPr id="45080" name="Picture 24" descr="C:\Users\Maros\Desktop\Bez názvu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15052" y="2121294"/>
            <a:ext cx="1712285" cy="1875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37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15"/>
            <a:ext cx="9307636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Technické textilie</a:t>
            </a:r>
            <a:endParaRPr lang="cs-CZ" sz="4000" b="1" dirty="0"/>
          </a:p>
        </p:txBody>
      </p:sp>
      <p:sp>
        <p:nvSpPr>
          <p:cNvPr id="3" name="Rectangle 2"/>
          <p:cNvSpPr/>
          <p:nvPr/>
        </p:nvSpPr>
        <p:spPr>
          <a:xfrm>
            <a:off x="1416432" y="1116335"/>
            <a:ext cx="82507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charset="0"/>
              <a:buChar char="•"/>
            </a:pPr>
            <a:r>
              <a:rPr lang="cs-CZ" sz="2400" b="1" dirty="0" smtClean="0"/>
              <a:t>  Automobilový </a:t>
            </a:r>
            <a:r>
              <a:rPr lang="cs-CZ" sz="2400" b="1" dirty="0"/>
              <a:t>průmysl</a:t>
            </a:r>
          </a:p>
          <a:p>
            <a:pPr lvl="0">
              <a:buFont typeface="Arial" charset="0"/>
              <a:buChar char="•"/>
            </a:pPr>
            <a:r>
              <a:rPr lang="cs-CZ" sz="2400" b="1" dirty="0" smtClean="0"/>
              <a:t>  Geotextilie</a:t>
            </a:r>
            <a:endParaRPr lang="cs-CZ" sz="2400" b="1" dirty="0"/>
          </a:p>
          <a:p>
            <a:pPr lvl="0">
              <a:buFont typeface="Arial" charset="0"/>
              <a:buChar char="•"/>
            </a:pPr>
            <a:r>
              <a:rPr lang="cs-CZ" sz="2400" b="1" dirty="0" smtClean="0"/>
              <a:t>  Agrotextilie</a:t>
            </a:r>
            <a:endParaRPr lang="cs-CZ" sz="2400" b="1" dirty="0"/>
          </a:p>
          <a:p>
            <a:pPr lvl="0">
              <a:buFont typeface="Arial" charset="0"/>
              <a:buChar char="•"/>
            </a:pPr>
            <a:r>
              <a:rPr lang="cs-CZ" sz="2400" b="1" dirty="0" smtClean="0"/>
              <a:t>  Filtrace</a:t>
            </a:r>
            <a:endParaRPr lang="cs-CZ" sz="2400" b="1" dirty="0"/>
          </a:p>
          <a:p>
            <a:pPr lvl="0">
              <a:buFont typeface="Arial" charset="0"/>
              <a:buChar char="•"/>
            </a:pPr>
            <a:r>
              <a:rPr lang="cs-CZ" sz="2400" b="1" dirty="0" smtClean="0"/>
              <a:t>  Zdravotnické </a:t>
            </a:r>
            <a:r>
              <a:rPr lang="cs-CZ" sz="2400" b="1" dirty="0"/>
              <a:t>textilie</a:t>
            </a:r>
          </a:p>
          <a:p>
            <a:pPr lvl="0">
              <a:buFont typeface="Arial" charset="0"/>
              <a:buChar char="•"/>
            </a:pPr>
            <a:r>
              <a:rPr lang="cs-CZ" sz="2400" b="1" dirty="0" smtClean="0"/>
              <a:t>  Hygienické </a:t>
            </a:r>
            <a:r>
              <a:rPr lang="cs-CZ" sz="2400" b="1" dirty="0"/>
              <a:t>texilie</a:t>
            </a:r>
          </a:p>
          <a:p>
            <a:pPr lvl="0">
              <a:buFont typeface="Arial" charset="0"/>
              <a:buChar char="•"/>
            </a:pPr>
            <a:r>
              <a:rPr lang="cs-CZ" sz="2400" b="1" dirty="0" smtClean="0"/>
              <a:t>  Ochrana </a:t>
            </a:r>
            <a:r>
              <a:rPr lang="cs-CZ" sz="2400" b="1" dirty="0"/>
              <a:t>lidského těla </a:t>
            </a:r>
            <a:endParaRPr lang="cs-CZ" sz="2400" b="1" dirty="0" smtClean="0"/>
          </a:p>
          <a:p>
            <a:pPr lvl="0">
              <a:buFont typeface="Arial" charset="0"/>
              <a:buChar char="•"/>
            </a:pPr>
            <a:r>
              <a:rPr lang="cs-CZ" sz="2400" b="1" dirty="0"/>
              <a:t> </a:t>
            </a:r>
            <a:r>
              <a:rPr lang="cs-CZ" sz="2400" b="1" dirty="0" smtClean="0"/>
              <a:t> Ochrana </a:t>
            </a:r>
            <a:r>
              <a:rPr lang="cs-CZ" sz="2400" b="1" dirty="0"/>
              <a:t>životního prostředí</a:t>
            </a:r>
          </a:p>
          <a:p>
            <a:pPr lvl="0">
              <a:buFont typeface="Arial" charset="0"/>
              <a:buChar char="•"/>
            </a:pPr>
            <a:r>
              <a:rPr lang="cs-CZ" sz="2400" b="1" dirty="0" smtClean="0"/>
              <a:t>  Obalová </a:t>
            </a:r>
            <a:r>
              <a:rPr lang="cs-CZ" sz="2400" b="1" dirty="0"/>
              <a:t>technika</a:t>
            </a:r>
          </a:p>
          <a:p>
            <a:pPr lvl="0">
              <a:buFont typeface="Arial" charset="0"/>
              <a:buChar char="•"/>
            </a:pPr>
            <a:r>
              <a:rPr lang="cs-CZ" sz="2400" b="1" dirty="0" smtClean="0"/>
              <a:t>  Technické tkaniny</a:t>
            </a:r>
            <a:endParaRPr lang="cs-CZ" sz="2400" b="1" dirty="0"/>
          </a:p>
        </p:txBody>
      </p:sp>
      <p:pic>
        <p:nvPicPr>
          <p:cNvPr id="43010" name="Picture 2" descr="C:\Dokumenty\LETAKY\Technicke_textilie\Untitled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2764" y="4428703"/>
            <a:ext cx="4305672" cy="2870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3011" name="Picture 3" descr="C:\Dokumenty\LETAKY\Technicke_textilie\Untitled 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7068" y="1980431"/>
            <a:ext cx="3003888" cy="2207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3012" name="Picture 4" descr="C:\Dokumenty\LETAKY\Technicke_textilie\Untitled 4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8348" y="5051331"/>
            <a:ext cx="936104" cy="218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3013" name="Picture 5" descr="C:\Dokumenty\LETAKY\Technicke_textilie\Untitled 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43044" y="396255"/>
            <a:ext cx="1656184" cy="146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3014" name="Picture 6" descr="C:\Dokumenty\LETAKY\Technicke_textilie\Untitled 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8508" y="5004768"/>
            <a:ext cx="1944216" cy="2211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390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252289"/>
            <a:ext cx="9307636" cy="17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TEXTILNÍ INŽENÝRSTVÍ</a:t>
            </a:r>
          </a:p>
          <a:p>
            <a:pPr defTabSz="1008063">
              <a:spcBef>
                <a:spcPts val="600"/>
              </a:spcBef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Navazující magisterský </a:t>
            </a:r>
            <a:r>
              <a:rPr lang="cs-CZ" sz="2400" b="1" dirty="0">
                <a:solidFill>
                  <a:srgbClr val="000000"/>
                </a:solidFill>
              </a:rPr>
              <a:t>studijní program</a:t>
            </a:r>
          </a:p>
          <a:p>
            <a:pPr defTabSz="1008063"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2 roky</a:t>
            </a:r>
          </a:p>
          <a:p>
            <a:pPr defTabSz="1008063"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prezenční</a:t>
            </a:r>
            <a:r>
              <a:rPr lang="cs-CZ" sz="2400" b="1" dirty="0">
                <a:solidFill>
                  <a:srgbClr val="000000"/>
                </a:solidFill>
              </a:rPr>
              <a:t>, kombinovaná</a:t>
            </a:r>
          </a:p>
        </p:txBody>
      </p:sp>
      <p:sp>
        <p:nvSpPr>
          <p:cNvPr id="4" name="Rectangle 3"/>
          <p:cNvSpPr/>
          <p:nvPr/>
        </p:nvSpPr>
        <p:spPr>
          <a:xfrm>
            <a:off x="1458268" y="2433033"/>
            <a:ext cx="8758889" cy="228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08063">
              <a:defRPr/>
            </a:pPr>
            <a:r>
              <a:rPr lang="cs-CZ" sz="2800" b="1" dirty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STUDIJNÍ OBORY</a:t>
            </a:r>
          </a:p>
          <a:p>
            <a:pPr defTabSz="1008063">
              <a:defRPr/>
            </a:pPr>
            <a:endParaRPr lang="cs-CZ" sz="2800" b="1" dirty="0">
              <a:ln>
                <a:solidFill>
                  <a:srgbClr val="000000">
                    <a:alpha val="50000"/>
                  </a:srgbClr>
                </a:solidFill>
              </a:ln>
              <a:solidFill>
                <a:srgbClr val="C38E39"/>
              </a:solidFill>
              <a:effectLst>
                <a:outerShdw blurRad="88900" dist="63500" dir="4800000" sx="101000" sy="101000" algn="ctr" rotWithShape="0">
                  <a:srgbClr val="000000"/>
                </a:outerShdw>
                <a:reflection stA="45000" endPos="0" dist="50800" dir="5400000" sy="-100000" algn="bl" rotWithShape="0"/>
              </a:effectLst>
            </a:endParaRP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>
                <a:solidFill>
                  <a:srgbClr val="000000"/>
                </a:solidFill>
              </a:rPr>
              <a:t>Textilní a oděvní </a:t>
            </a:r>
            <a:r>
              <a:rPr lang="cs-CZ" sz="2400" b="1" dirty="0" smtClean="0">
                <a:solidFill>
                  <a:srgbClr val="000000"/>
                </a:solidFill>
              </a:rPr>
              <a:t>technologie</a:t>
            </a:r>
            <a:endParaRPr lang="cs-CZ" sz="2400" b="1" dirty="0">
              <a:solidFill>
                <a:srgbClr val="000000"/>
              </a:solidFill>
            </a:endParaRP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>
                <a:solidFill>
                  <a:srgbClr val="000000"/>
                </a:solidFill>
              </a:rPr>
              <a:t>Textilní </a:t>
            </a:r>
            <a:r>
              <a:rPr lang="cs-CZ" sz="2400" b="1" dirty="0" smtClean="0">
                <a:solidFill>
                  <a:srgbClr val="000000"/>
                </a:solidFill>
              </a:rPr>
              <a:t>materiálové inženýrství</a:t>
            </a:r>
            <a:endParaRPr lang="cs-CZ" sz="2400" b="1" dirty="0">
              <a:solidFill>
                <a:srgbClr val="000000"/>
              </a:solidFill>
            </a:endParaRP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Textile engineering (výuka v angličtině)</a:t>
            </a:r>
            <a:endParaRPr lang="cs-CZ" sz="2400" b="1" dirty="0">
              <a:solidFill>
                <a:srgbClr val="000000"/>
              </a:solidFill>
            </a:endParaRPr>
          </a:p>
        </p:txBody>
      </p:sp>
      <p:pic>
        <p:nvPicPr>
          <p:cNvPr id="52226" name="Picture 2" descr="C:\Users\Maros\Desktop\ni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4292" y="4716735"/>
            <a:ext cx="8542865" cy="2555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 l="4732" t="6626" r="8376" b="9591"/>
          <a:stretch>
            <a:fillRect/>
          </a:stretch>
        </p:blipFill>
        <p:spPr bwMode="auto">
          <a:xfrm>
            <a:off x="6457392" y="1404367"/>
            <a:ext cx="3786214" cy="2649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9995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Je%C5%A1t%C4%9Bd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3400" cy="802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24297"/>
            <a:ext cx="9307636" cy="17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PRŮMYSLOVÝ MANAGEMENT</a:t>
            </a:r>
          </a:p>
          <a:p>
            <a:pPr defTabSz="1008063">
              <a:spcBef>
                <a:spcPts val="600"/>
              </a:spcBef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Navazující magisterský </a:t>
            </a:r>
            <a:r>
              <a:rPr lang="cs-CZ" sz="2400" b="1" dirty="0">
                <a:solidFill>
                  <a:srgbClr val="000000"/>
                </a:solidFill>
              </a:rPr>
              <a:t>studijní program</a:t>
            </a:r>
          </a:p>
          <a:p>
            <a:pPr defTabSz="1008063"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2 roky</a:t>
            </a:r>
          </a:p>
          <a:p>
            <a:pPr defTabSz="1008063"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prezenční</a:t>
            </a:r>
            <a:r>
              <a:rPr lang="cs-CZ" sz="2400" b="1" dirty="0">
                <a:solidFill>
                  <a:srgbClr val="000000"/>
                </a:solidFill>
              </a:rPr>
              <a:t>, kombinovaná</a:t>
            </a:r>
          </a:p>
        </p:txBody>
      </p:sp>
      <p:sp>
        <p:nvSpPr>
          <p:cNvPr id="4" name="Rectangle 3"/>
          <p:cNvSpPr/>
          <p:nvPr/>
        </p:nvSpPr>
        <p:spPr>
          <a:xfrm>
            <a:off x="1458269" y="2516191"/>
            <a:ext cx="4581314" cy="1840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08063">
              <a:defRPr/>
            </a:pPr>
            <a:r>
              <a:rPr lang="cs-CZ" sz="2800" b="1" dirty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STUDIJNÍ OBORY</a:t>
            </a:r>
          </a:p>
          <a:p>
            <a:pPr defTabSz="1008063">
              <a:defRPr/>
            </a:pPr>
            <a:endParaRPr lang="cs-CZ" sz="2800" b="1" dirty="0">
              <a:ln>
                <a:solidFill>
                  <a:srgbClr val="000000">
                    <a:alpha val="50000"/>
                  </a:srgbClr>
                </a:solidFill>
              </a:ln>
              <a:solidFill>
                <a:srgbClr val="C38E39"/>
              </a:solidFill>
              <a:effectLst>
                <a:outerShdw blurRad="88900" dist="63500" dir="4800000" sx="101000" sy="101000" algn="ctr" rotWithShape="0">
                  <a:srgbClr val="000000"/>
                </a:outerShdw>
                <a:reflection stA="45000" endPos="0" dist="50800" dir="5400000" sy="-100000" algn="bl" rotWithShape="0"/>
              </a:effectLst>
            </a:endParaRP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Management jakosti</a:t>
            </a:r>
            <a:endParaRPr lang="cs-CZ" sz="2400" b="1" dirty="0">
              <a:solidFill>
                <a:srgbClr val="000000"/>
              </a:solidFill>
            </a:endParaRP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Produktový management</a:t>
            </a:r>
            <a:endParaRPr lang="cs-CZ" sz="2400" b="1" dirty="0">
              <a:solidFill>
                <a:srgbClr val="000000"/>
              </a:solidFill>
            </a:endParaRPr>
          </a:p>
        </p:txBody>
      </p:sp>
      <p:pic>
        <p:nvPicPr>
          <p:cNvPr id="46082" name="Picture 2" descr="C:\Dokumenty\LETAKY\PRUMYSLOVY_MANAGEMENT\nedoraz24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0996" y="1547375"/>
            <a:ext cx="2232248" cy="2236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6083" name="Picture 3" descr="C:\Dokumenty\LETAKY\PRUMYSLOVY_MANAGEMENT\nedorazEQ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724" y="1563751"/>
            <a:ext cx="2232248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6084" name="Picture 4" descr="C:\Dokumenty\LETAKY\PRUMYSLOVY_MANAGEMENT\nadmerna_dostav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724" y="3897455"/>
            <a:ext cx="4718764" cy="3483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5298" name="Picture 2" descr="C:\Users\Maros\Desktop\untitle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8308" y="4392289"/>
            <a:ext cx="3312368" cy="294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448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24297"/>
            <a:ext cx="9307636" cy="17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TEXTILNÍ INŽENÝRSTVÍ</a:t>
            </a:r>
          </a:p>
          <a:p>
            <a:pPr defTabSz="1008063">
              <a:spcBef>
                <a:spcPts val="600"/>
              </a:spcBef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Doktorský studijní </a:t>
            </a:r>
            <a:r>
              <a:rPr lang="cs-CZ" sz="2400" b="1" dirty="0">
                <a:solidFill>
                  <a:srgbClr val="000000"/>
                </a:solidFill>
              </a:rPr>
              <a:t>program</a:t>
            </a:r>
          </a:p>
          <a:p>
            <a:pPr defTabSz="1008063"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3 roky</a:t>
            </a:r>
          </a:p>
          <a:p>
            <a:pPr defTabSz="1008063"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prezenční</a:t>
            </a:r>
            <a:r>
              <a:rPr lang="cs-CZ" sz="2400" b="1" dirty="0">
                <a:solidFill>
                  <a:srgbClr val="000000"/>
                </a:solidFill>
              </a:rPr>
              <a:t>, kombinovaná</a:t>
            </a:r>
          </a:p>
        </p:txBody>
      </p:sp>
      <p:pic>
        <p:nvPicPr>
          <p:cNvPr id="56322" name="Picture 2" descr="C:\Dokumenty\LETAKY\DOKTORSKY\vzor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4292" y="5663642"/>
            <a:ext cx="8424936" cy="1717389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6323" name="Picture 3" descr="C:\Users\Maros\Desktop\untitl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0377" y="2268463"/>
            <a:ext cx="4842507" cy="359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6324" name="Picture 4" descr="C:\Dokumenty\Texsci 2010\images1\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2964" y="846559"/>
            <a:ext cx="2286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56326" name="Picture 6" descr="C:\Dokumenty\Texsci 2010\images1\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2964" y="3348583"/>
            <a:ext cx="2308860" cy="2308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804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3" descr="C:\Users\Maros\Desktop\nb_09PrihlaskaV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2444" y="-179809"/>
            <a:ext cx="5328592" cy="763255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180281"/>
            <a:ext cx="9307636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INFORMACE O PŘIJÍMACÍM ŘÍZENÍ</a:t>
            </a:r>
          </a:p>
        </p:txBody>
      </p:sp>
      <p:sp>
        <p:nvSpPr>
          <p:cNvPr id="2" name="Rectangle 1"/>
          <p:cNvSpPr/>
          <p:nvPr/>
        </p:nvSpPr>
        <p:spPr>
          <a:xfrm>
            <a:off x="1498551" y="2340471"/>
            <a:ext cx="8528669" cy="4598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hangingPunct="0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</a:pPr>
            <a:r>
              <a:rPr lang="cs-CZ" sz="2400" b="1" dirty="0">
                <a:solidFill>
                  <a:srgbClr val="000000"/>
                </a:solidFill>
              </a:rPr>
              <a:t>Úplné střední vzdělání (maturita)</a:t>
            </a:r>
            <a:r>
              <a:rPr lang="en-US" sz="2400" b="1" dirty="0">
                <a:solidFill>
                  <a:srgbClr val="000000"/>
                </a:solidFill>
              </a:rPr>
              <a:t> </a:t>
            </a:r>
            <a:r>
              <a:rPr lang="cs-CZ" sz="2400" b="1" dirty="0">
                <a:solidFill>
                  <a:srgbClr val="000000"/>
                </a:solidFill>
              </a:rPr>
              <a:t>pro bakalářské studium</a:t>
            </a:r>
          </a:p>
          <a:p>
            <a:pPr marL="342900" lvl="0" indent="-342900" algn="just" eaLnBrk="0" hangingPunct="0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</a:pPr>
            <a:r>
              <a:rPr lang="cs-CZ" sz="2400" b="1" dirty="0">
                <a:solidFill>
                  <a:srgbClr val="000000"/>
                </a:solidFill>
              </a:rPr>
              <a:t>Titul bakalář (Bc.) pro </a:t>
            </a:r>
            <a:r>
              <a:rPr lang="cs-CZ" sz="2400" b="1" dirty="0" smtClean="0">
                <a:solidFill>
                  <a:srgbClr val="000000"/>
                </a:solidFill>
              </a:rPr>
              <a:t>magisterské </a:t>
            </a:r>
            <a:r>
              <a:rPr lang="cs-CZ" sz="2400" b="1" dirty="0">
                <a:solidFill>
                  <a:srgbClr val="000000"/>
                </a:solidFill>
              </a:rPr>
              <a:t>studium</a:t>
            </a:r>
          </a:p>
          <a:p>
            <a:pPr marL="342900" lvl="0" indent="-342900" algn="just" eaLnBrk="0" hangingPunct="0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</a:pPr>
            <a:r>
              <a:rPr lang="cs-CZ" sz="2400" b="1" dirty="0">
                <a:solidFill>
                  <a:srgbClr val="000000"/>
                </a:solidFill>
              </a:rPr>
              <a:t>Přihláška + potvrzení o zaplacení</a:t>
            </a:r>
          </a:p>
          <a:p>
            <a:pPr marL="342900" lvl="0" indent="-342900" algn="just" eaLnBrk="0" hangingPunct="0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</a:pPr>
            <a:r>
              <a:rPr lang="cs-CZ" sz="2400" b="1" dirty="0">
                <a:solidFill>
                  <a:srgbClr val="000000"/>
                </a:solidFill>
              </a:rPr>
              <a:t>Pro každý studijní obor - samostatná přihláška + administrativní </a:t>
            </a:r>
            <a:r>
              <a:rPr lang="cs-CZ" sz="2400" b="1" dirty="0" smtClean="0">
                <a:solidFill>
                  <a:srgbClr val="000000"/>
                </a:solidFill>
              </a:rPr>
              <a:t>poplatek</a:t>
            </a:r>
          </a:p>
          <a:p>
            <a:pPr marL="342900" lvl="0" indent="-342900" eaLnBrk="0" hangingPunct="0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</a:pPr>
            <a:r>
              <a:rPr lang="cs-CZ" sz="2400" b="1" dirty="0" smtClean="0">
                <a:solidFill>
                  <a:srgbClr val="000000"/>
                </a:solidFill>
              </a:rPr>
              <a:t>Elektronická přihláška </a:t>
            </a:r>
            <a:r>
              <a:rPr lang="cs-CZ" sz="2400" b="1" dirty="0">
                <a:solidFill>
                  <a:srgbClr val="000000"/>
                </a:solidFill>
              </a:rPr>
              <a:t>- </a:t>
            </a:r>
            <a:r>
              <a:rPr lang="cs-CZ" sz="2400" b="1" dirty="0">
                <a:solidFill>
                  <a:srgbClr val="000000"/>
                </a:solidFill>
                <a:hlinkClick r:id="rId4"/>
              </a:rPr>
              <a:t>http://</a:t>
            </a:r>
            <a:r>
              <a:rPr lang="cs-CZ" sz="2400" b="1" dirty="0" smtClean="0">
                <a:solidFill>
                  <a:srgbClr val="000000"/>
                </a:solidFill>
                <a:hlinkClick r:id="rId4"/>
              </a:rPr>
              <a:t>www.ft.tul.cz/index.cgi?sou=uchazeci/text.htm</a:t>
            </a:r>
            <a:r>
              <a:rPr lang="cs-CZ" sz="2400" b="1" dirty="0" smtClean="0">
                <a:solidFill>
                  <a:srgbClr val="000000"/>
                </a:solidFill>
              </a:rPr>
              <a:t> </a:t>
            </a:r>
            <a:endParaRPr lang="cs-CZ" sz="2400" b="1" dirty="0">
              <a:solidFill>
                <a:srgbClr val="000000"/>
              </a:solidFill>
            </a:endParaRPr>
          </a:p>
          <a:p>
            <a:pPr marL="342900" lvl="0" indent="-342900" algn="just" eaLnBrk="0" hangingPunct="0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</a:pPr>
            <a:r>
              <a:rPr lang="cs-CZ" sz="2400" b="1" dirty="0">
                <a:solidFill>
                  <a:srgbClr val="000000"/>
                </a:solidFill>
              </a:rPr>
              <a:t>Počet přihlášek pro různé studijní obory není omezen</a:t>
            </a:r>
          </a:p>
          <a:p>
            <a:pPr marL="342900" lvl="0" indent="-342900" algn="just" eaLnBrk="0" hangingPunct="0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</a:pPr>
            <a:r>
              <a:rPr lang="cs-CZ" sz="2400" b="1" dirty="0">
                <a:solidFill>
                  <a:srgbClr val="000000"/>
                </a:solidFill>
              </a:rPr>
              <a:t>Potvrzení o zdravotní způsobilosti ke studiu se nevyžaduje</a:t>
            </a:r>
          </a:p>
          <a:p>
            <a:pPr marL="342900" lvl="0" indent="-342900" algn="just" eaLnBrk="0" hangingPunct="0">
              <a:lnSpc>
                <a:spcPct val="90000"/>
              </a:lnSpc>
              <a:spcBef>
                <a:spcPct val="20000"/>
              </a:spcBef>
              <a:buSzPct val="100000"/>
              <a:buFont typeface="Arial" pitchFamily="34" charset="0"/>
              <a:buChar char="•"/>
            </a:pPr>
            <a:r>
              <a:rPr lang="cs-CZ" sz="2400" b="1" dirty="0">
                <a:solidFill>
                  <a:srgbClr val="000000"/>
                </a:solidFill>
              </a:rPr>
              <a:t>administrativní </a:t>
            </a:r>
            <a:r>
              <a:rPr lang="cs-CZ" sz="2400" b="1" dirty="0" smtClean="0">
                <a:solidFill>
                  <a:srgbClr val="000000"/>
                </a:solidFill>
              </a:rPr>
              <a:t>poplatek 500</a:t>
            </a:r>
            <a:r>
              <a:rPr lang="cs-CZ" sz="2400" b="1" dirty="0">
                <a:solidFill>
                  <a:srgbClr val="000000"/>
                </a:solidFill>
              </a:rPr>
              <a:t>,-  Kč</a:t>
            </a:r>
          </a:p>
        </p:txBody>
      </p:sp>
    </p:spTree>
    <p:extLst>
      <p:ext uri="{BB962C8B-B14F-4D97-AF65-F5344CB8AC3E}">
        <p14:creationId xmlns:p14="http://schemas.microsoft.com/office/powerpoint/2010/main" xmlns="" val="147957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180281"/>
            <a:ext cx="9307636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TERMÍNY PŘIJÍMACÍHO ŘÍZENÍ</a:t>
            </a:r>
          </a:p>
        </p:txBody>
      </p:sp>
      <p:sp>
        <p:nvSpPr>
          <p:cNvPr id="3" name="Rectangle 2"/>
          <p:cNvSpPr/>
          <p:nvPr/>
        </p:nvSpPr>
        <p:spPr>
          <a:xfrm>
            <a:off x="1602284" y="1476375"/>
            <a:ext cx="8568952" cy="4992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0" hangingPunct="0">
              <a:spcBef>
                <a:spcPct val="20000"/>
              </a:spcBef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Podávání </a:t>
            </a:r>
            <a:r>
              <a:rPr lang="cs-CZ" sz="4000" b="1" dirty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přihlášek</a:t>
            </a:r>
            <a:r>
              <a:rPr lang="en-US" sz="4000" b="1" dirty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 </a:t>
            </a:r>
          </a:p>
          <a:p>
            <a:pPr marL="342900" indent="-342900" algn="just" eaLnBrk="0" hangingPunct="0">
              <a:spcBef>
                <a:spcPct val="20000"/>
              </a:spcBef>
            </a:pPr>
            <a:endParaRPr lang="en-US" sz="2400" b="1" dirty="0">
              <a:solidFill>
                <a:srgbClr val="000000"/>
              </a:solidFill>
            </a:endParaRPr>
          </a:p>
          <a:p>
            <a:pPr marL="342900" indent="-342900" algn="just" eaLnBrk="0" hangingPunct="0">
              <a:spcBef>
                <a:spcPct val="20000"/>
              </a:spcBef>
            </a:pPr>
            <a:endParaRPr lang="cs-CZ" sz="2400" b="1" dirty="0">
              <a:solidFill>
                <a:srgbClr val="000000"/>
              </a:solidFill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sz="2400" b="1" dirty="0">
                <a:solidFill>
                  <a:srgbClr val="000000"/>
                </a:solidFill>
              </a:rPr>
              <a:t>1. </a:t>
            </a:r>
            <a:r>
              <a:rPr lang="cs-CZ" sz="2400" b="1" dirty="0">
                <a:solidFill>
                  <a:srgbClr val="000000"/>
                </a:solidFill>
              </a:rPr>
              <a:t>termín </a:t>
            </a:r>
            <a:r>
              <a:rPr lang="en-US" sz="2400" b="1" dirty="0">
                <a:solidFill>
                  <a:srgbClr val="000000"/>
                </a:solidFill>
              </a:rPr>
              <a:t>					</a:t>
            </a:r>
            <a:r>
              <a:rPr lang="cs-CZ" sz="2400" b="1" dirty="0">
                <a:solidFill>
                  <a:srgbClr val="000000"/>
                </a:solidFill>
              </a:rPr>
              <a:t>31. 3. </a:t>
            </a:r>
            <a:r>
              <a:rPr lang="cs-CZ" sz="2400" b="1" dirty="0" smtClean="0">
                <a:solidFill>
                  <a:srgbClr val="000000"/>
                </a:solidFill>
              </a:rPr>
              <a:t>2011 </a:t>
            </a:r>
            <a:endParaRPr lang="cs-CZ" sz="2400" b="1" dirty="0">
              <a:solidFill>
                <a:srgbClr val="000000"/>
              </a:solidFill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sz="2400" b="1" dirty="0">
                <a:solidFill>
                  <a:srgbClr val="000000"/>
                </a:solidFill>
              </a:rPr>
              <a:t>2. </a:t>
            </a:r>
            <a:r>
              <a:rPr lang="cs-CZ" sz="2400" b="1" dirty="0">
                <a:solidFill>
                  <a:srgbClr val="000000"/>
                </a:solidFill>
              </a:rPr>
              <a:t>termín </a:t>
            </a:r>
            <a:r>
              <a:rPr lang="cs-CZ" sz="2400" b="1" dirty="0" smtClean="0">
                <a:solidFill>
                  <a:srgbClr val="000000"/>
                </a:solidFill>
              </a:rPr>
              <a:t>					10</a:t>
            </a:r>
            <a:r>
              <a:rPr lang="cs-CZ" sz="2400" b="1" dirty="0">
                <a:solidFill>
                  <a:srgbClr val="000000"/>
                </a:solidFill>
              </a:rPr>
              <a:t>. 8. </a:t>
            </a:r>
            <a:r>
              <a:rPr lang="cs-CZ" sz="2400" b="1" dirty="0" smtClean="0">
                <a:solidFill>
                  <a:srgbClr val="000000"/>
                </a:solidFill>
              </a:rPr>
              <a:t>2011 </a:t>
            </a:r>
            <a:endParaRPr lang="cs-CZ" sz="2400" b="1" dirty="0" smtClean="0">
              <a:solidFill>
                <a:srgbClr val="000000"/>
              </a:solidFill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cs-CZ" sz="1800" b="1" dirty="0" smtClean="0">
                <a:solidFill>
                  <a:srgbClr val="000000"/>
                </a:solidFill>
              </a:rPr>
              <a:t>(NEPLATÍ pro Textilní a oděvní návrhářství)</a:t>
            </a:r>
            <a:r>
              <a:rPr lang="en-US" sz="2400" b="1" dirty="0">
                <a:solidFill>
                  <a:srgbClr val="000000"/>
                </a:solidFill>
              </a:rPr>
              <a:t>	</a:t>
            </a:r>
            <a:endParaRPr lang="cs-CZ" sz="2400" b="1" dirty="0">
              <a:solidFill>
                <a:srgbClr val="000000"/>
              </a:solidFill>
            </a:endParaRPr>
          </a:p>
          <a:p>
            <a:pPr marL="342900" indent="-342900" algn="just" eaLnBrk="0" hangingPunct="0">
              <a:spcBef>
                <a:spcPct val="20000"/>
              </a:spcBef>
            </a:pPr>
            <a:endParaRPr lang="cs-CZ" sz="2400" b="1" dirty="0">
              <a:solidFill>
                <a:srgbClr val="000000"/>
              </a:solidFill>
            </a:endParaRPr>
          </a:p>
          <a:p>
            <a:pPr marL="342900" indent="-342900" algn="just" eaLnBrk="0" hangingPunct="0">
              <a:spcBef>
                <a:spcPct val="20000"/>
              </a:spcBef>
            </a:pPr>
            <a:endParaRPr lang="en-US" sz="2400" b="1" dirty="0">
              <a:solidFill>
                <a:srgbClr val="000000"/>
              </a:solidFill>
            </a:endParaRPr>
          </a:p>
          <a:p>
            <a:pPr marL="342900" indent="-342900" algn="just" eaLnBrk="0" hangingPunct="0">
              <a:spcBef>
                <a:spcPct val="20000"/>
              </a:spcBef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Přijímací </a:t>
            </a:r>
            <a:r>
              <a:rPr lang="cs-CZ" sz="4000" b="1" dirty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řízení</a:t>
            </a:r>
          </a:p>
          <a:p>
            <a:pPr marL="342900" indent="-342900" eaLnBrk="0" hangingPunct="0">
              <a:spcBef>
                <a:spcPct val="20000"/>
              </a:spcBef>
            </a:pPr>
            <a:r>
              <a:rPr lang="cs-CZ" sz="2400" b="1" dirty="0">
                <a:solidFill>
                  <a:srgbClr val="000000"/>
                </a:solidFill>
              </a:rPr>
              <a:t>Talentové </a:t>
            </a:r>
            <a:r>
              <a:rPr lang="cs-CZ" sz="2400" b="1" dirty="0" smtClean="0">
                <a:solidFill>
                  <a:srgbClr val="000000"/>
                </a:solidFill>
              </a:rPr>
              <a:t>zkoušky: 21.3. - 23.3. </a:t>
            </a:r>
            <a:r>
              <a:rPr lang="cs-CZ" sz="2400" b="1" dirty="0" smtClean="0">
                <a:solidFill>
                  <a:srgbClr val="000000"/>
                </a:solidFill>
              </a:rPr>
              <a:t>2011</a:t>
            </a:r>
            <a:endParaRPr lang="cs-CZ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24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180281"/>
            <a:ext cx="9307636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UBYTOVÁNÍ A STRAVOVÁNÍ</a:t>
            </a:r>
          </a:p>
        </p:txBody>
      </p:sp>
      <p:sp>
        <p:nvSpPr>
          <p:cNvPr id="2" name="Rectangle 1"/>
          <p:cNvSpPr/>
          <p:nvPr/>
        </p:nvSpPr>
        <p:spPr>
          <a:xfrm>
            <a:off x="1026220" y="1332359"/>
            <a:ext cx="9001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eaLnBrk="0" hangingPunct="0">
              <a:buSzPct val="70000"/>
              <a:buFont typeface="Wingdings 2" pitchFamily="18" charset="2"/>
              <a:buNone/>
            </a:pPr>
            <a:r>
              <a:rPr lang="cs-CZ" sz="2400" b="1" dirty="0">
                <a:solidFill>
                  <a:srgbClr val="000000"/>
                </a:solidFill>
              </a:rPr>
              <a:t>2 500 Kč	</a:t>
            </a:r>
            <a:r>
              <a:rPr lang="cs-CZ" sz="2400" b="1" dirty="0" smtClean="0">
                <a:solidFill>
                  <a:srgbClr val="000000"/>
                </a:solidFill>
              </a:rPr>
              <a:t>měsíčně			800 příspěvek</a:t>
            </a:r>
          </a:p>
          <a:p>
            <a:pPr marL="742950" lvl="1" indent="-285750" eaLnBrk="0" hangingPunct="0">
              <a:buSzPct val="70000"/>
            </a:pPr>
            <a:r>
              <a:rPr lang="cs-CZ" sz="2400" b="1" dirty="0">
                <a:solidFill>
                  <a:srgbClr val="000000"/>
                </a:solidFill>
              </a:rPr>
              <a:t>internet zdarma </a:t>
            </a:r>
            <a:r>
              <a:rPr lang="cs-CZ" sz="2400" b="1" dirty="0" smtClean="0">
                <a:solidFill>
                  <a:srgbClr val="000000"/>
                </a:solidFill>
              </a:rPr>
              <a:t>			100Mb</a:t>
            </a:r>
            <a:r>
              <a:rPr lang="en-US" sz="2400" b="1" dirty="0">
                <a:solidFill>
                  <a:srgbClr val="000000"/>
                </a:solidFill>
              </a:rPr>
              <a:t>/s</a:t>
            </a:r>
            <a:r>
              <a:rPr lang="cs-CZ" sz="2400" b="1" dirty="0">
                <a:solidFill>
                  <a:srgbClr val="000000"/>
                </a:solidFill>
              </a:rPr>
              <a:t>, 1G</a:t>
            </a:r>
            <a:r>
              <a:rPr lang="en-US" sz="2400" b="1" dirty="0">
                <a:solidFill>
                  <a:srgbClr val="000000"/>
                </a:solidFill>
              </a:rPr>
              <a:t>/s</a:t>
            </a:r>
            <a:r>
              <a:rPr lang="cs-CZ" sz="2400" b="1" dirty="0">
                <a:solidFill>
                  <a:srgbClr val="000000"/>
                </a:solidFill>
              </a:rPr>
              <a:t>, wifi</a:t>
            </a:r>
          </a:p>
          <a:p>
            <a:pPr marL="742950" lvl="1" indent="-285750" eaLnBrk="0" hangingPunct="0">
              <a:buSzPct val="70000"/>
            </a:pPr>
            <a:r>
              <a:rPr lang="cs-CZ" sz="2400" b="1" dirty="0">
                <a:solidFill>
                  <a:srgbClr val="000000"/>
                </a:solidFill>
              </a:rPr>
              <a:t>o</a:t>
            </a:r>
            <a:r>
              <a:rPr lang="en-US" sz="2400" b="1" dirty="0">
                <a:solidFill>
                  <a:srgbClr val="000000"/>
                </a:solidFill>
              </a:rPr>
              <a:t>b</a:t>
            </a:r>
            <a:r>
              <a:rPr lang="cs-CZ" sz="2400" b="1" dirty="0">
                <a:solidFill>
                  <a:srgbClr val="000000"/>
                </a:solidFill>
              </a:rPr>
              <a:t>ěd </a:t>
            </a:r>
            <a:r>
              <a:rPr lang="cs-CZ" sz="2400" b="1" dirty="0" smtClean="0">
                <a:solidFill>
                  <a:srgbClr val="000000"/>
                </a:solidFill>
              </a:rPr>
              <a:t>					28</a:t>
            </a:r>
            <a:r>
              <a:rPr lang="cs-CZ" sz="2400" b="1" dirty="0">
                <a:solidFill>
                  <a:srgbClr val="000000"/>
                </a:solidFill>
              </a:rPr>
              <a:t>,-Kč (</a:t>
            </a:r>
            <a:r>
              <a:rPr lang="cs-CZ" sz="2400" b="1" dirty="0" smtClean="0">
                <a:solidFill>
                  <a:srgbClr val="000000"/>
                </a:solidFill>
              </a:rPr>
              <a:t>18 – 45 Kč)</a:t>
            </a:r>
          </a:p>
          <a:p>
            <a:pPr marL="742950" lvl="1" indent="-285750" eaLnBrk="0" hangingPunct="0">
              <a:buSzPct val="70000"/>
            </a:pPr>
            <a:r>
              <a:rPr lang="cs-CZ" sz="2400" b="1" dirty="0" smtClean="0">
                <a:solidFill>
                  <a:srgbClr val="000000"/>
                </a:solidFill>
              </a:rPr>
              <a:t>večeře 					25</a:t>
            </a:r>
            <a:r>
              <a:rPr lang="cs-CZ" sz="2400" b="1" dirty="0">
                <a:solidFill>
                  <a:srgbClr val="000000"/>
                </a:solidFill>
              </a:rPr>
              <a:t>,-</a:t>
            </a:r>
            <a:r>
              <a:rPr lang="cs-CZ" sz="2400" b="1" dirty="0" smtClean="0">
                <a:solidFill>
                  <a:srgbClr val="000000"/>
                </a:solidFill>
              </a:rPr>
              <a:t>Kč</a:t>
            </a:r>
          </a:p>
          <a:p>
            <a:pPr marL="742950" lvl="1" indent="-285750" eaLnBrk="0" hangingPunct="0">
              <a:buSzPct val="70000"/>
            </a:pPr>
            <a:endParaRPr lang="cs-CZ" sz="1600" dirty="0">
              <a:solidFill>
                <a:srgbClr val="CCFFCC"/>
              </a:solidFill>
            </a:endParaRPr>
          </a:p>
        </p:txBody>
      </p:sp>
      <p:pic>
        <p:nvPicPr>
          <p:cNvPr id="6" name="Picture 8" descr="menz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5764" y="2947025"/>
            <a:ext cx="3227292" cy="387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4652" y="2949345"/>
            <a:ext cx="5256584" cy="3942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2684" y="5451623"/>
            <a:ext cx="2448272" cy="1836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4972" y="5379615"/>
            <a:ext cx="1447056" cy="1929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5808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180281"/>
            <a:ext cx="9307636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UPLATNĚNÍ ABSOLVENTŮ</a:t>
            </a:r>
          </a:p>
        </p:txBody>
      </p:sp>
      <p:sp>
        <p:nvSpPr>
          <p:cNvPr id="3" name="Rectangle 2"/>
          <p:cNvSpPr/>
          <p:nvPr/>
        </p:nvSpPr>
        <p:spPr>
          <a:xfrm>
            <a:off x="1602284" y="1332359"/>
            <a:ext cx="5346700" cy="31208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Medicínské </a:t>
            </a:r>
            <a:r>
              <a:rPr lang="cs-CZ" sz="2400" b="1" dirty="0">
                <a:solidFill>
                  <a:srgbClr val="000000"/>
                </a:solidFill>
              </a:rPr>
              <a:t>textilie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Automobilový </a:t>
            </a:r>
            <a:r>
              <a:rPr lang="cs-CZ" sz="2400" b="1" dirty="0">
                <a:solidFill>
                  <a:srgbClr val="000000"/>
                </a:solidFill>
              </a:rPr>
              <a:t>a  letecký průmysl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Stavitelství </a:t>
            </a:r>
            <a:r>
              <a:rPr lang="cs-CZ" sz="2400" b="1" dirty="0">
                <a:solidFill>
                  <a:srgbClr val="000000"/>
                </a:solidFill>
              </a:rPr>
              <a:t>a zemědělství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Speciální </a:t>
            </a:r>
            <a:r>
              <a:rPr lang="cs-CZ" sz="2400" b="1" dirty="0">
                <a:solidFill>
                  <a:srgbClr val="000000"/>
                </a:solidFill>
              </a:rPr>
              <a:t>aplikace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Inteligentní </a:t>
            </a:r>
            <a:r>
              <a:rPr lang="cs-CZ" sz="2400" b="1" dirty="0">
                <a:solidFill>
                  <a:srgbClr val="000000"/>
                </a:solidFill>
              </a:rPr>
              <a:t>textilie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Nanovlákna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cs-CZ" sz="2400" b="1" dirty="0" smtClean="0">
                <a:solidFill>
                  <a:srgbClr val="000000"/>
                </a:solidFill>
              </a:rPr>
              <a:t>Řízení jakosti</a:t>
            </a:r>
            <a:endParaRPr lang="cs-CZ" sz="2400" b="1" dirty="0">
              <a:solidFill>
                <a:srgbClr val="000000"/>
              </a:solidFill>
            </a:endParaRPr>
          </a:p>
        </p:txBody>
      </p:sp>
      <p:pic>
        <p:nvPicPr>
          <p:cNvPr id="10" name="Picture 8" descr="computer2"/>
          <p:cNvPicPr>
            <a:picLocks noChangeAspect="1" noChangeArrowheads="1"/>
          </p:cNvPicPr>
          <p:nvPr/>
        </p:nvPicPr>
        <p:blipFill>
          <a:blip r:embed="rId3" cstate="print"/>
          <a:srcRect t="2199" b="5147"/>
          <a:stretch>
            <a:fillRect/>
          </a:stretch>
        </p:blipFill>
        <p:spPr bwMode="auto">
          <a:xfrm>
            <a:off x="5263383" y="4572719"/>
            <a:ext cx="4483905" cy="2736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1" r="7483" b="9323"/>
          <a:stretch>
            <a:fillRect/>
          </a:stretch>
        </p:blipFill>
        <p:spPr bwMode="auto">
          <a:xfrm>
            <a:off x="7506940" y="1260351"/>
            <a:ext cx="2108448" cy="2970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4" name="Picture 2" descr="C:\Users\Maros\Desktop\Bez názvu-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9541" y="4581773"/>
            <a:ext cx="2731095" cy="2731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67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180281"/>
            <a:ext cx="9307636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ZÁBAVA</a:t>
            </a:r>
          </a:p>
        </p:txBody>
      </p:sp>
      <p:pic>
        <p:nvPicPr>
          <p:cNvPr id="7" name="Picture 5" descr="babyl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7926" y="4500711"/>
            <a:ext cx="2822091" cy="2447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jizerk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1450" y="1404367"/>
            <a:ext cx="3061434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sama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0276" y="4500711"/>
            <a:ext cx="2664296" cy="2415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 descr="bukovec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7640" y="1404367"/>
            <a:ext cx="2402412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0" descr="cityhall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5477" y="4500711"/>
            <a:ext cx="2353391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56" name="Picture 28" descr="C:\Users\Maros\Desktop\Bez názvu-1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0276" y="1404367"/>
            <a:ext cx="1989060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795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180281"/>
            <a:ext cx="9307636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HODNĚ ŠTĚSTÍ</a:t>
            </a:r>
          </a:p>
        </p:txBody>
      </p:sp>
      <p:pic>
        <p:nvPicPr>
          <p:cNvPr id="10" name="Picture 2" descr="00091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6940" y="3276575"/>
            <a:ext cx="2655809" cy="396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IMG_1011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30276" y="3316021"/>
            <a:ext cx="5544616" cy="3896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7428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180281"/>
            <a:ext cx="9307636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rgbClr val="000000">
                      <a:alpha val="50000"/>
                    </a:srgb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rgbClr val="000000"/>
                  </a:outerShdw>
                  <a:reflection stA="45000" endPos="0" dist="50800" dir="5400000" sy="-100000" algn="bl" rotWithShape="0"/>
                </a:effectLst>
              </a:rPr>
              <a:t>S NÁMI JE TEXTIL SILNĚJŠÍ OCELI</a:t>
            </a:r>
          </a:p>
        </p:txBody>
      </p:sp>
      <p:pic>
        <p:nvPicPr>
          <p:cNvPr id="4" name="Picture 6" descr="BEAM-R~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0596" y="1200759"/>
            <a:ext cx="5555052" cy="6051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0276" y="2988543"/>
            <a:ext cx="2521254" cy="2520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7501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09275" cy="757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6827" y="3564607"/>
            <a:ext cx="4206769" cy="360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Liberec_Town_Hall_2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8748" y="1332359"/>
            <a:ext cx="4472231" cy="5904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3032" y="1476375"/>
            <a:ext cx="4247703" cy="2021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385764" y="36265"/>
            <a:ext cx="9145511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LIBEREC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1242244" y="2916535"/>
            <a:ext cx="489654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/>
          <a:lstStyle/>
          <a:p>
            <a:pPr marL="342900" indent="-342900" defTabSz="10080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cs-CZ" sz="2400" b="1" cap="small" dirty="0"/>
              <a:t>fakulta strojní</a:t>
            </a:r>
          </a:p>
          <a:p>
            <a:pPr marL="342900" indent="-342900" defTabSz="10080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cs-CZ" sz="2400" b="1" cap="small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FAKULTA TEXTILNÍ</a:t>
            </a:r>
          </a:p>
          <a:p>
            <a:pPr marL="342900" indent="-342900" defTabSz="10080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cs-CZ" sz="2400" b="1" cap="small" dirty="0"/>
              <a:t>fakulta přírodovědně - humanitní a pedagogická</a:t>
            </a:r>
            <a:endParaRPr lang="cs-CZ" sz="2400" b="1" cap="small" dirty="0">
              <a:ln>
                <a:solidFill>
                  <a:schemeClr val="tx1">
                    <a:alpha val="50000"/>
                  </a:schemeClr>
                </a:solidFill>
              </a:ln>
              <a:solidFill>
                <a:srgbClr val="C38E39"/>
              </a:solidFill>
              <a:effectLst>
                <a:outerShdw blurRad="88900" dist="63500" dir="4800000" sx="101000" sy="101000" algn="ctr" rotWithShape="0">
                  <a:schemeClr val="tx1"/>
                </a:outerShdw>
                <a:reflection stA="45000" endPos="0" dist="50800" dir="5400000" sy="-100000" algn="bl" rotWithShape="0"/>
              </a:effectLst>
            </a:endParaRPr>
          </a:p>
          <a:p>
            <a:pPr marL="342900" indent="-342900" defTabSz="10080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cs-CZ" sz="2400" b="1" cap="small" dirty="0"/>
              <a:t>fakulta ekonomická</a:t>
            </a:r>
          </a:p>
          <a:p>
            <a:pPr marL="342900" indent="-342900" defTabSz="10080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cs-CZ" sz="2400" b="1" cap="small" dirty="0"/>
              <a:t>fakulta umění a architektury</a:t>
            </a:r>
          </a:p>
          <a:p>
            <a:pPr marL="342900" indent="-342900" defTabSz="10080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cs-CZ" sz="2400" b="1" cap="small" dirty="0"/>
              <a:t>mechatroniky, informatiky a mezioborových studií</a:t>
            </a:r>
          </a:p>
          <a:p>
            <a:pPr marL="342900" indent="-342900" defTabSz="10080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cs-CZ" sz="2400" b="1" cap="small" dirty="0"/>
              <a:t>ústav zdravotnických studií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65"/>
            <a:ext cx="9145511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TECHNICKÁ UNIVERZITA V LIBERCI</a:t>
            </a:r>
          </a:p>
        </p:txBody>
      </p:sp>
      <p:pic>
        <p:nvPicPr>
          <p:cNvPr id="11" name="Picture 8" descr="TUL_Rektor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9191" y="1836415"/>
            <a:ext cx="4107212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1467678" y="985750"/>
            <a:ext cx="870355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008063">
              <a:defRPr/>
            </a:pP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FAKULTY  TECHNICKÉ  UNIVERZITY</a:t>
            </a:r>
          </a:p>
        </p:txBody>
      </p:sp>
      <p:pic>
        <p:nvPicPr>
          <p:cNvPr id="6150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1788" y="1662113"/>
            <a:ext cx="103822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1436490" y="4932759"/>
            <a:ext cx="731014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/>
          <a:lstStyle/>
          <a:p>
            <a:pPr defTabSz="1008063">
              <a:defRPr/>
            </a:pPr>
            <a:r>
              <a:rPr lang="cs-CZ" sz="2400" dirty="0" smtClean="0"/>
              <a:t>Tel.: 	+420 </a:t>
            </a:r>
            <a:r>
              <a:rPr lang="cs-CZ" sz="2400" dirty="0"/>
              <a:t>48 535 3258 (tajemnice fakulty),</a:t>
            </a:r>
            <a:br>
              <a:rPr lang="cs-CZ" sz="2400" dirty="0"/>
            </a:br>
            <a:r>
              <a:rPr lang="cs-CZ" sz="2400" dirty="0" smtClean="0"/>
              <a:t>	+</a:t>
            </a:r>
            <a:r>
              <a:rPr lang="cs-CZ" sz="2400" dirty="0"/>
              <a:t>420 48 535 3452 (sekretariát děkana),</a:t>
            </a:r>
            <a:br>
              <a:rPr lang="cs-CZ" sz="2400" dirty="0"/>
            </a:br>
            <a:r>
              <a:rPr lang="cs-CZ" sz="2400" dirty="0" smtClean="0"/>
              <a:t>	+</a:t>
            </a:r>
            <a:r>
              <a:rPr lang="cs-CZ" sz="2400" dirty="0"/>
              <a:t>420 48 535 3239 (studijní oddělení</a:t>
            </a:r>
            <a:r>
              <a:rPr lang="cs-CZ" sz="2400" dirty="0" smtClean="0"/>
              <a:t>)</a:t>
            </a:r>
          </a:p>
          <a:p>
            <a:pPr defTabSz="1008063">
              <a:defRPr/>
            </a:pPr>
            <a:r>
              <a:rPr lang="cs-CZ" sz="2400" dirty="0" smtClean="0"/>
              <a:t>Fax:	+</a:t>
            </a:r>
            <a:r>
              <a:rPr lang="cs-CZ" sz="2400" dirty="0"/>
              <a:t>420 48 535 </a:t>
            </a:r>
            <a:r>
              <a:rPr lang="cs-CZ" sz="2400" dirty="0" smtClean="0"/>
              <a:t>3542</a:t>
            </a:r>
          </a:p>
          <a:p>
            <a:pPr defTabSz="1008063">
              <a:defRPr/>
            </a:pPr>
            <a:r>
              <a:rPr lang="cs-CZ" sz="2400" dirty="0" smtClean="0">
                <a:effectLst>
                  <a:reflection stA="45000" endPos="0" dist="50800" dir="5400000" sy="-100000" algn="bl" rotWithShape="0"/>
                </a:effectLst>
              </a:rPr>
              <a:t>E-mail:	</a:t>
            </a:r>
            <a:r>
              <a:rPr lang="cs-CZ" sz="2400" dirty="0" smtClean="0">
                <a:effectLst>
                  <a:reflection stA="45000" endPos="0" dist="50800" dir="5400000" sy="-100000" algn="bl" rotWithShape="0"/>
                </a:effectLst>
                <a:hlinkClick r:id="rId3"/>
              </a:rPr>
              <a:t>jarmila.vaneckova@tul.cz</a:t>
            </a:r>
            <a:endParaRPr lang="cs-CZ" sz="2400" dirty="0" smtClean="0">
              <a:effectLst>
                <a:reflection stA="45000" endPos="0" dist="50800" dir="5400000" sy="-100000" algn="bl" rotWithShape="0"/>
              </a:effectLst>
            </a:endParaRPr>
          </a:p>
          <a:p>
            <a:pPr defTabSz="1008063">
              <a:defRPr/>
            </a:pPr>
            <a:r>
              <a:rPr lang="cs-CZ" sz="2400" dirty="0">
                <a:effectLst>
                  <a:reflection stA="45000" endPos="0" dist="50800" dir="5400000" sy="-100000" algn="bl" rotWithShape="0"/>
                </a:effectLst>
              </a:rPr>
              <a:t>Web:	</a:t>
            </a:r>
            <a:r>
              <a:rPr lang="cs-CZ" sz="2400" dirty="0">
                <a:effectLst>
                  <a:reflection stA="45000" endPos="0" dist="50800" dir="5400000" sy="-100000" algn="bl" rotWithShape="0"/>
                </a:effectLst>
                <a:hlinkClick r:id="rId4"/>
              </a:rPr>
              <a:t>http://www.ft.tul.cz</a:t>
            </a:r>
            <a:r>
              <a:rPr lang="cs-CZ" sz="2400" dirty="0" smtClean="0">
                <a:effectLst>
                  <a:reflection stA="45000" endPos="0" dist="50800" dir="5400000" sy="-100000" algn="bl" rotWithShape="0"/>
                </a:effectLst>
                <a:hlinkClick r:id="rId4"/>
              </a:rPr>
              <a:t>/</a:t>
            </a:r>
            <a:r>
              <a:rPr lang="cs-CZ" sz="2400" dirty="0" smtClean="0">
                <a:effectLst>
                  <a:reflection stA="45000" endPos="0" dist="50800" dir="5400000" sy="-100000" algn="bl" rotWithShape="0"/>
                </a:effectLst>
              </a:rPr>
              <a:t> </a:t>
            </a:r>
            <a:r>
              <a:rPr lang="cs-CZ" sz="2400" dirty="0">
                <a:effectLst>
                  <a:reflection stA="45000" endPos="0" dist="50800" dir="5400000" sy="-100000" algn="bl" rotWithShape="0"/>
                </a:effectLst>
              </a:rPr>
              <a:t>	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65"/>
            <a:ext cx="9145511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FAKULTA TEXTILNÍ</a:t>
            </a:r>
          </a:p>
        </p:txBody>
      </p:sp>
      <p:pic>
        <p:nvPicPr>
          <p:cNvPr id="7172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6425" y="236538"/>
            <a:ext cx="1273175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IMG_0835"/>
          <p:cNvPicPr>
            <a:picLocks noChangeAspect="1" noChangeArrowheads="1"/>
          </p:cNvPicPr>
          <p:nvPr/>
        </p:nvPicPr>
        <p:blipFill>
          <a:blip r:embed="rId6" cstate="print"/>
          <a:srcRect l="9286" r="17578" b="2083"/>
          <a:stretch>
            <a:fillRect/>
          </a:stretch>
        </p:blipFill>
        <p:spPr bwMode="auto">
          <a:xfrm>
            <a:off x="6066780" y="1592216"/>
            <a:ext cx="4104456" cy="3268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467678" y="1514774"/>
            <a:ext cx="2510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08063">
              <a:defRPr/>
            </a:pP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ADRESA</a:t>
            </a:r>
            <a:endParaRPr lang="cs-CZ" sz="2800" b="1" dirty="0">
              <a:ln>
                <a:solidFill>
                  <a:schemeClr val="tx1">
                    <a:alpha val="50000"/>
                  </a:schemeClr>
                </a:solidFill>
              </a:ln>
              <a:solidFill>
                <a:srgbClr val="C38E39"/>
              </a:solidFill>
              <a:effectLst>
                <a:outerShdw blurRad="88900" dist="63500" dir="4800000" sx="101000" sy="101000" algn="ctr" rotWithShape="0">
                  <a:schemeClr val="tx1"/>
                </a:outerShdw>
                <a:reflection stA="45000" endPos="0" dist="50800" dir="5400000" sy="-10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12347" y="2221423"/>
            <a:ext cx="53467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008063">
              <a:defRPr/>
            </a:pPr>
            <a:r>
              <a:rPr lang="cs-CZ" sz="2400" dirty="0"/>
              <a:t>Technická univerzita v Liberci</a:t>
            </a:r>
            <a:br>
              <a:rPr lang="cs-CZ" sz="2400" dirty="0"/>
            </a:br>
            <a:r>
              <a:rPr lang="cs-CZ" sz="2400" dirty="0"/>
              <a:t>Fakulta textilní</a:t>
            </a:r>
            <a:br>
              <a:rPr lang="cs-CZ" sz="2400" dirty="0"/>
            </a:br>
            <a:r>
              <a:rPr lang="cs-CZ" sz="2400" dirty="0"/>
              <a:t>Děkanát FT TUL</a:t>
            </a:r>
            <a:br>
              <a:rPr lang="cs-CZ" sz="2400" dirty="0"/>
            </a:br>
            <a:r>
              <a:rPr lang="cs-CZ" sz="2400" dirty="0"/>
              <a:t>Studentská 2</a:t>
            </a:r>
            <a:br>
              <a:rPr lang="cs-CZ" sz="2400" dirty="0"/>
            </a:br>
            <a:r>
              <a:rPr lang="cs-CZ" sz="2400" dirty="0"/>
              <a:t>461 17 Liberec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50518" y="4265523"/>
            <a:ext cx="4184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08063">
              <a:defRPr/>
            </a:pP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KONTAKTNÍ ČÍSLA</a:t>
            </a:r>
            <a:endParaRPr lang="cs-CZ" sz="2800" b="1" dirty="0">
              <a:ln>
                <a:solidFill>
                  <a:schemeClr val="tx1">
                    <a:alpha val="50000"/>
                  </a:schemeClr>
                </a:solidFill>
              </a:ln>
              <a:solidFill>
                <a:srgbClr val="C38E39"/>
              </a:solidFill>
              <a:effectLst>
                <a:outerShdw blurRad="88900" dist="63500" dir="4800000" sx="101000" sy="101000" algn="ctr" rotWithShape="0">
                  <a:schemeClr val="tx1"/>
                </a:outerShdw>
                <a:reflection stA="45000" endPos="0" dist="508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65"/>
            <a:ext cx="9145511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KATEDRY FAKULTY TEXTILNÍ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314252" y="1908473"/>
            <a:ext cx="9297062" cy="5256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>
            <a:scene3d>
              <a:camera prst="orthographicFront"/>
              <a:lightRig rig="threePt" dir="t"/>
            </a:scene3d>
            <a:sp3d extrusionH="38100">
              <a:bevelB/>
            </a:sp3d>
          </a:bodyPr>
          <a:lstStyle/>
          <a:p>
            <a:pPr marL="457200" indent="-457200" defTabSz="100806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KATEDRA ODĚVNICTVÍ </a:t>
            </a:r>
          </a:p>
          <a:p>
            <a:pPr marL="457200" indent="-457200" defTabSz="100806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KATEDRA TEXTILNÍCH MATERIÁLŮ</a:t>
            </a:r>
          </a:p>
          <a:p>
            <a:pPr marL="457200" indent="-457200" defTabSz="100806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KATEDRA DESIGNU</a:t>
            </a:r>
          </a:p>
          <a:p>
            <a:pPr marL="457200" indent="-457200" defTabSz="100806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KATEDRA TEXTILNÍCH TECHNOLOGIÍ</a:t>
            </a:r>
          </a:p>
          <a:p>
            <a:pPr marL="457200" indent="-457200" defTabSz="100806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KATEDRA TEXTILNÍ CHEMIE</a:t>
            </a:r>
          </a:p>
          <a:p>
            <a:pPr marL="457200" indent="-457200" defTabSz="100806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KATEDRA </a:t>
            </a: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HODNOCENÍ TEXTILIÍ</a:t>
            </a:r>
          </a:p>
          <a:p>
            <a:pPr marL="457200" indent="-457200" defTabSz="1008063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KATEDRA NETKANÝCH TEXTILIÍ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36265"/>
            <a:ext cx="9307636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STUDIJNÍ PROGRAMY</a:t>
            </a:r>
            <a:endParaRPr lang="cs-CZ" sz="4000" b="1" dirty="0">
              <a:ln>
                <a:solidFill>
                  <a:schemeClr val="tx1">
                    <a:alpha val="50000"/>
                  </a:schemeClr>
                </a:solidFill>
              </a:ln>
              <a:solidFill>
                <a:srgbClr val="C38E39"/>
              </a:solidFill>
              <a:effectLst>
                <a:outerShdw blurRad="88900" dist="63500" dir="4800000" sx="101000" sy="101000" algn="ctr" rotWithShape="0">
                  <a:schemeClr val="tx1"/>
                </a:outerShdw>
                <a:reflection stA="45000" endPos="0" dist="50800" dir="5400000" sy="-10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12346" y="1250180"/>
            <a:ext cx="8758889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08063">
              <a:defRPr/>
            </a:pP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Bc. </a:t>
            </a:r>
            <a:r>
              <a:rPr lang="cs-CZ" sz="2400" dirty="0" smtClean="0"/>
              <a:t>		</a:t>
            </a:r>
            <a:r>
              <a:rPr lang="cs-CZ" sz="2400" b="1" dirty="0" smtClean="0"/>
              <a:t>Bakalářský studijní program</a:t>
            </a:r>
          </a:p>
          <a:p>
            <a:pPr defTabSz="1008063">
              <a:defRPr/>
            </a:pPr>
            <a:r>
              <a:rPr lang="cs-CZ" sz="2400" dirty="0" smtClean="0"/>
              <a:t>		</a:t>
            </a: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TEXTIL</a:t>
            </a:r>
          </a:p>
          <a:p>
            <a:pPr defTabSz="1008063">
              <a:defRPr/>
            </a:pP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		</a:t>
            </a:r>
            <a:r>
              <a:rPr lang="cs-CZ" sz="2400" dirty="0" smtClean="0"/>
              <a:t>3 roky</a:t>
            </a:r>
          </a:p>
          <a:p>
            <a:pPr defTabSz="1008063">
              <a:defRPr/>
            </a:pPr>
            <a:r>
              <a:rPr lang="cs-CZ" sz="2400" dirty="0"/>
              <a:t>	</a:t>
            </a:r>
            <a:r>
              <a:rPr lang="cs-CZ" sz="2400" dirty="0" smtClean="0"/>
              <a:t>	prezenční, kombinovaná</a:t>
            </a:r>
            <a:endParaRPr lang="cs-CZ" sz="2400" dirty="0"/>
          </a:p>
          <a:p>
            <a:pPr defTabSz="1008063">
              <a:spcBef>
                <a:spcPts val="1200"/>
              </a:spcBef>
              <a:defRPr/>
            </a:pP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Ing</a:t>
            </a: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. </a:t>
            </a:r>
            <a:r>
              <a:rPr lang="cs-CZ" sz="2400" dirty="0" smtClean="0"/>
              <a:t>		</a:t>
            </a:r>
            <a:r>
              <a:rPr lang="cs-CZ" sz="2400" b="1" dirty="0" smtClean="0"/>
              <a:t>Navazující magisterský </a:t>
            </a:r>
            <a:r>
              <a:rPr lang="cs-CZ" sz="2400" b="1" dirty="0"/>
              <a:t>studijní </a:t>
            </a:r>
            <a:r>
              <a:rPr lang="cs-CZ" sz="2400" b="1" dirty="0" smtClean="0"/>
              <a:t>program</a:t>
            </a:r>
            <a:endParaRPr lang="cs-CZ" sz="2400" b="1" dirty="0"/>
          </a:p>
          <a:p>
            <a:pPr defTabSz="1008063">
              <a:defRPr/>
            </a:pPr>
            <a:r>
              <a:rPr lang="cs-CZ" sz="2400" dirty="0" smtClean="0"/>
              <a:t>		</a:t>
            </a: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TEXTILNÍ </a:t>
            </a: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INŽENÝRSTVÍ</a:t>
            </a:r>
          </a:p>
          <a:p>
            <a:pPr defTabSz="1008063">
              <a:spcBef>
                <a:spcPts val="600"/>
              </a:spcBef>
              <a:defRPr/>
            </a:pP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	</a:t>
            </a: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	PRŮMYSLOVÝ MANAGEMENT</a:t>
            </a:r>
          </a:p>
          <a:p>
            <a:pPr defTabSz="1008063">
              <a:defRPr/>
            </a:pPr>
            <a:r>
              <a:rPr lang="cs-CZ" sz="2400" dirty="0" smtClean="0"/>
              <a:t>		2 </a:t>
            </a:r>
            <a:r>
              <a:rPr lang="cs-CZ" sz="2400" dirty="0"/>
              <a:t>roky</a:t>
            </a:r>
          </a:p>
          <a:p>
            <a:pPr defTabSz="1008063">
              <a:defRPr/>
            </a:pPr>
            <a:r>
              <a:rPr lang="cs-CZ" sz="2400" dirty="0"/>
              <a:t>	</a:t>
            </a:r>
            <a:r>
              <a:rPr lang="cs-CZ" sz="2400" dirty="0" smtClean="0"/>
              <a:t>	prezenční</a:t>
            </a:r>
            <a:r>
              <a:rPr lang="cs-CZ" sz="2400" dirty="0"/>
              <a:t>, kombinovaná</a:t>
            </a:r>
          </a:p>
          <a:p>
            <a:pPr defTabSz="1008063">
              <a:spcBef>
                <a:spcPts val="1200"/>
              </a:spcBef>
              <a:defRPr/>
            </a:pP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Ph.D</a:t>
            </a: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.</a:t>
            </a:r>
            <a:r>
              <a:rPr lang="cs-CZ" sz="2400" dirty="0" smtClean="0"/>
              <a:t>		</a:t>
            </a:r>
            <a:r>
              <a:rPr lang="cs-CZ" sz="2400" b="1" dirty="0" smtClean="0"/>
              <a:t>Doktorský </a:t>
            </a:r>
            <a:r>
              <a:rPr lang="cs-CZ" sz="2400" b="1" dirty="0"/>
              <a:t>studijní </a:t>
            </a:r>
            <a:r>
              <a:rPr lang="cs-CZ" sz="2400" b="1" dirty="0" smtClean="0"/>
              <a:t>program</a:t>
            </a:r>
            <a:endParaRPr lang="cs-CZ" sz="2400" b="1" dirty="0"/>
          </a:p>
          <a:p>
            <a:pPr defTabSz="1008063">
              <a:defRPr/>
            </a:pPr>
            <a:r>
              <a:rPr lang="cs-CZ" sz="2400" dirty="0" smtClean="0"/>
              <a:t>		</a:t>
            </a: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TEXTILNÍ </a:t>
            </a:r>
            <a:r>
              <a:rPr lang="cs-CZ" sz="2800" b="1" dirty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INŽENÝRSTVÍ</a:t>
            </a:r>
          </a:p>
          <a:p>
            <a:pPr defTabSz="1008063">
              <a:defRPr/>
            </a:pPr>
            <a:r>
              <a:rPr lang="cs-CZ" sz="2400" dirty="0" smtClean="0"/>
              <a:t>		3 </a:t>
            </a:r>
            <a:r>
              <a:rPr lang="cs-CZ" sz="2400" dirty="0"/>
              <a:t>roky</a:t>
            </a:r>
          </a:p>
          <a:p>
            <a:pPr defTabSz="1008063">
              <a:defRPr/>
            </a:pPr>
            <a:r>
              <a:rPr lang="cs-CZ" sz="2400" dirty="0"/>
              <a:t>	</a:t>
            </a:r>
            <a:r>
              <a:rPr lang="cs-CZ" sz="2400" dirty="0" smtClean="0"/>
              <a:t>	prezenční</a:t>
            </a:r>
            <a:r>
              <a:rPr lang="cs-CZ" sz="2400" dirty="0"/>
              <a:t>, </a:t>
            </a:r>
            <a:r>
              <a:rPr lang="cs-CZ" sz="2400" dirty="0" smtClean="0"/>
              <a:t>kombinovaná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xmlns="" val="46410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85764" y="252289"/>
            <a:ext cx="9307636" cy="17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0803" tIns="50402" rIns="100803" bIns="50402" anchor="ctr">
            <a:scene3d>
              <a:camera prst="orthographicFront"/>
              <a:lightRig rig="threePt" dir="t"/>
            </a:scene3d>
            <a:sp3d extrusionH="38100">
              <a:bevelT w="38100" h="38100"/>
              <a:bevelB/>
            </a:sp3d>
          </a:bodyPr>
          <a:lstStyle/>
          <a:p>
            <a:pPr defTabSz="1008063">
              <a:defRPr/>
            </a:pPr>
            <a:r>
              <a:rPr lang="cs-CZ" sz="40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TEXTIL 	</a:t>
            </a:r>
          </a:p>
          <a:p>
            <a:pPr defTabSz="1008063">
              <a:spcBef>
                <a:spcPts val="600"/>
              </a:spcBef>
              <a:defRPr/>
            </a:pPr>
            <a:r>
              <a:rPr lang="cs-CZ" sz="2400" b="1" dirty="0" smtClean="0"/>
              <a:t>Bakalářský </a:t>
            </a:r>
            <a:r>
              <a:rPr lang="cs-CZ" sz="2400" b="1" dirty="0"/>
              <a:t>studijní </a:t>
            </a:r>
            <a:r>
              <a:rPr lang="cs-CZ" sz="2400" b="1" dirty="0" smtClean="0"/>
              <a:t>program</a:t>
            </a:r>
          </a:p>
          <a:p>
            <a:pPr defTabSz="1008063">
              <a:defRPr/>
            </a:pPr>
            <a:r>
              <a:rPr lang="cs-CZ" sz="2400" b="1" dirty="0" smtClean="0"/>
              <a:t>3 </a:t>
            </a:r>
            <a:r>
              <a:rPr lang="cs-CZ" sz="2400" b="1" dirty="0"/>
              <a:t>roky</a:t>
            </a:r>
          </a:p>
          <a:p>
            <a:pPr defTabSz="1008063">
              <a:defRPr/>
            </a:pPr>
            <a:r>
              <a:rPr lang="cs-CZ" sz="2400" b="1" dirty="0" smtClean="0"/>
              <a:t>prezenční</a:t>
            </a:r>
            <a:r>
              <a:rPr lang="cs-CZ" sz="2400" b="1" dirty="0"/>
              <a:t>, kombinovaná</a:t>
            </a:r>
          </a:p>
        </p:txBody>
      </p:sp>
      <p:sp>
        <p:nvSpPr>
          <p:cNvPr id="4" name="Rectangle 3"/>
          <p:cNvSpPr/>
          <p:nvPr/>
        </p:nvSpPr>
        <p:spPr>
          <a:xfrm>
            <a:off x="1458269" y="2356840"/>
            <a:ext cx="6264696" cy="494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08063">
              <a:defRPr/>
            </a:pPr>
            <a:r>
              <a:rPr lang="cs-CZ" sz="2800" b="1" dirty="0" smtClean="0">
                <a:ln>
                  <a:solidFill>
                    <a:schemeClr val="tx1">
                      <a:alpha val="50000"/>
                    </a:schemeClr>
                  </a:solidFill>
                </a:ln>
                <a:solidFill>
                  <a:srgbClr val="C38E39"/>
                </a:solidFill>
                <a:effectLst>
                  <a:outerShdw blurRad="88900" dist="63500" dir="4800000" sx="101000" sy="101000" algn="ctr" rotWithShape="0">
                    <a:schemeClr val="tx1"/>
                  </a:outerShdw>
                  <a:reflection stA="45000" endPos="0" dist="50800" dir="5400000" sy="-100000" algn="bl" rotWithShape="0"/>
                </a:effectLst>
              </a:rPr>
              <a:t>STUDIJNÍ OBORY</a:t>
            </a:r>
          </a:p>
          <a:p>
            <a:pPr defTabSz="1008063">
              <a:defRPr/>
            </a:pPr>
            <a:endParaRPr lang="cs-CZ" sz="2800" b="1" dirty="0">
              <a:ln>
                <a:solidFill>
                  <a:schemeClr val="tx1">
                    <a:alpha val="50000"/>
                  </a:schemeClr>
                </a:solidFill>
              </a:ln>
              <a:solidFill>
                <a:srgbClr val="C38E39"/>
              </a:solidFill>
              <a:effectLst>
                <a:outerShdw blurRad="88900" dist="63500" dir="4800000" sx="101000" sy="101000" algn="ctr" rotWithShape="0">
                  <a:schemeClr val="tx1"/>
                </a:outerShdw>
                <a:reflection stA="45000" endPos="0" dist="50800" dir="5400000" sy="-100000" algn="bl" rotWithShape="0"/>
              </a:effectLst>
            </a:endParaRP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/>
              <a:t>Textilní a oděvní návrhářství</a:t>
            </a: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/>
              <a:t>Textilní marketing</a:t>
            </a: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/>
              <a:t>Technologie a řízení oděvní výroby</a:t>
            </a: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/>
              <a:t>Management obchodu s </a:t>
            </a:r>
            <a:r>
              <a:rPr lang="cs-CZ" sz="2400" b="1" dirty="0" smtClean="0"/>
              <a:t>oděvy</a:t>
            </a: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 smtClean="0"/>
              <a:t>Textilní materiály a zkušebnictví</a:t>
            </a: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 smtClean="0"/>
              <a:t>Chemická </a:t>
            </a:r>
            <a:r>
              <a:rPr lang="cs-CZ" sz="2400" b="1" dirty="0"/>
              <a:t>technologie textilní</a:t>
            </a: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/>
              <a:t>Mechanická textilní technologie</a:t>
            </a: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 smtClean="0"/>
              <a:t>Netkané </a:t>
            </a:r>
            <a:r>
              <a:rPr lang="cs-CZ" sz="2400" b="1" dirty="0"/>
              <a:t>textilie</a:t>
            </a:r>
          </a:p>
          <a:p>
            <a:pPr marL="533400" indent="-533400" eaLnBrk="0" hangingPunct="0">
              <a:lnSpc>
                <a:spcPct val="120000"/>
              </a:lnSpc>
              <a:defRPr/>
            </a:pPr>
            <a:r>
              <a:rPr lang="cs-CZ" sz="2400" b="1" dirty="0"/>
              <a:t>Technické </a:t>
            </a:r>
            <a:r>
              <a:rPr lang="cs-CZ" sz="2400" b="1" dirty="0" smtClean="0"/>
              <a:t>textilie</a:t>
            </a:r>
            <a:endParaRPr lang="cs-CZ" sz="2400" dirty="0"/>
          </a:p>
        </p:txBody>
      </p:sp>
      <p:pic>
        <p:nvPicPr>
          <p:cNvPr id="49155" name="Picture 3" descr="C:\Dokumenty\Texsci 2010\images1\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4972" y="2844527"/>
            <a:ext cx="208823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49156" name="Picture 4" descr="C:\Dokumenty\Texsci 2010\images1\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4972" y="468263"/>
            <a:ext cx="208823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pic>
        <p:nvPicPr>
          <p:cNvPr id="7" name="Picture 2" descr="C:\Dokumenty\Texsci 2010\images1\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4972" y="5220791"/>
            <a:ext cx="208823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877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lIns="100803" tIns="50402" rIns="100803" bIns="50402"/>
      <a:lstStyle>
        <a:defPPr defTabSz="1008063">
          <a:defRPr sz="2800" dirty="0">
            <a:ln>
              <a:solidFill>
                <a:schemeClr val="tx1">
                  <a:alpha val="50000"/>
                </a:schemeClr>
              </a:solidFill>
            </a:ln>
            <a:solidFill>
              <a:srgbClr val="C38E39"/>
            </a:solidFill>
            <a:effectLst>
              <a:reflection stA="45000" endPos="0" dist="50800" dir="5400000" sy="-100000" algn="bl" rotWithShape="0"/>
            </a:effectLst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080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461</Words>
  <Application>Microsoft Office PowerPoint</Application>
  <PresentationFormat>Vlastní</PresentationFormat>
  <Paragraphs>213</Paragraphs>
  <Slides>28</Slides>
  <Notes>28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29" baseType="lpstr">
      <vt:lpstr>Výchozí návrh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  <vt:lpstr>Snímek 27</vt:lpstr>
      <vt:lpstr>Snímek 28</vt:lpstr>
    </vt:vector>
  </TitlesOfParts>
  <Company>KHT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Maroš Tunák</dc:creator>
  <cp:lastModifiedBy>Uživatel</cp:lastModifiedBy>
  <cp:revision>117</cp:revision>
  <dcterms:created xsi:type="dcterms:W3CDTF">2009-10-09T12:26:04Z</dcterms:created>
  <dcterms:modified xsi:type="dcterms:W3CDTF">2011-03-04T07:33:05Z</dcterms:modified>
</cp:coreProperties>
</file>